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57"/>
  </p:notesMasterIdLst>
  <p:sldIdLst>
    <p:sldId id="256" r:id="rId3"/>
    <p:sldId id="272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58" r:id="rId13"/>
    <p:sldId id="459" r:id="rId14"/>
    <p:sldId id="460" r:id="rId15"/>
    <p:sldId id="461" r:id="rId16"/>
    <p:sldId id="462" r:id="rId17"/>
    <p:sldId id="457" r:id="rId18"/>
    <p:sldId id="463" r:id="rId19"/>
    <p:sldId id="464" r:id="rId20"/>
    <p:sldId id="465" r:id="rId21"/>
    <p:sldId id="497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98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300" r:id="rId55"/>
    <p:sldId id="435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03" d="100"/>
          <a:sy n="103" d="100"/>
        </p:scale>
        <p:origin x="16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DBB000-DBC8-99B7-5FBB-FD7F2B2FB3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67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C2F725-852F-E797-8834-25E9CFD51B33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1B14CA-EA6B-6381-0CBF-0F957D878412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8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transcranial.github.io/keras-js/#/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16</a:t>
            </a:r>
            <a:r>
              <a:rPr lang="ko-KR" altLang="en-US" dirty="0"/>
              <a:t>장 영상인식</a:t>
            </a:r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과잉 적합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1EF05-DF09-4328-71A4-9505D6FF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20888"/>
            <a:ext cx="3096874" cy="28653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05378F-E9C3-1275-6C34-BCAE6D3C1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38" y="2404395"/>
            <a:ext cx="3096874" cy="28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0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4FA9-304F-4161-AAD2-35636A88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 신경망을 이용한 영상 인식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347AFA9-C947-54C6-CE7C-4A5154C059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08877" y="2060848"/>
            <a:ext cx="6926246" cy="3294025"/>
          </a:xfrm>
        </p:spPr>
      </p:pic>
    </p:spTree>
    <p:extLst>
      <p:ext uri="{BB962C8B-B14F-4D97-AF65-F5344CB8AC3E}">
        <p14:creationId xmlns:p14="http://schemas.microsoft.com/office/powerpoint/2010/main" val="160628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8545B-A44C-46F4-8474-1E013631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인식과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CFBF9-E64B-46F2-B8F8-5E6F06FF25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하지만 영상을 처리할 때는 더 적합한 신경망 구조가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무엇일까</a:t>
            </a:r>
            <a:r>
              <a:rPr lang="en-US" altLang="ko-KR" sz="1800" b="0" i="0" u="none" strike="noStrike" baseline="0" dirty="0">
                <a:latin typeface="SandSm"/>
              </a:rPr>
              <a:t>? </a:t>
            </a:r>
            <a:r>
              <a:rPr lang="ko-KR" altLang="en-US" sz="1800" b="0" i="0" u="none" strike="noStrike" baseline="0" dirty="0">
                <a:latin typeface="SandSm"/>
              </a:rPr>
              <a:t>영상 인식에 많이 사용되는 신경망은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우리가 앞장에서 학습하였던 </a:t>
            </a:r>
            <a:r>
              <a:rPr lang="ko-KR" altLang="en-US" sz="1800" b="0" i="0" u="none" strike="noStrike" baseline="0" dirty="0" err="1">
                <a:latin typeface="SandSm"/>
              </a:rPr>
              <a:t>컨볼루션</a:t>
            </a:r>
            <a:r>
              <a:rPr lang="ko-KR" altLang="en-US" sz="1800" b="0" i="0" u="none" strike="noStrike" baseline="0" dirty="0">
                <a:latin typeface="SandSm"/>
              </a:rPr>
              <a:t> 신경망</a:t>
            </a:r>
            <a:r>
              <a:rPr lang="en-US" altLang="ko-KR" sz="1800" b="0" i="0" u="none" strike="noStrike" baseline="0" dirty="0">
                <a:latin typeface="SandSm"/>
              </a:rPr>
              <a:t>(CNN)</a:t>
            </a:r>
            <a:r>
              <a:rPr lang="ko-KR" altLang="en-US" sz="1800" b="0" i="0" u="none" strike="noStrike" baseline="0" dirty="0">
                <a:latin typeface="SandSm"/>
              </a:rPr>
              <a:t>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DE3BB7-5562-A2FC-BCE2-56C001CF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24944"/>
            <a:ext cx="7631760" cy="24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7FA3D-67EA-4404-9AB8-A414FDB8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인식 신경망의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A56BE-F669-4698-8D00-45193E9ABD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영상 인식 신경망은 다음과 같이 크게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부분으로 구성되어 있다고 생각하면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C04E1C-978D-2D0D-BAC7-0FF50A34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25113"/>
            <a:ext cx="7596336" cy="18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3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F15A6-C9FA-4089-8F47-49E9BEB1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시각 분야 응용의 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258A0EE-5545-B862-8BFA-BB62963A559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1680" y="1844824"/>
            <a:ext cx="5392811" cy="4495800"/>
          </a:xfrm>
        </p:spPr>
      </p:pic>
    </p:spTree>
    <p:extLst>
      <p:ext uri="{BB962C8B-B14F-4D97-AF65-F5344CB8AC3E}">
        <p14:creationId xmlns:p14="http://schemas.microsoft.com/office/powerpoint/2010/main" val="35940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0CE0A6-1E52-4992-A387-817EF1B8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086100"/>
            <a:ext cx="4400550" cy="3543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DAA478-9058-4AC7-A282-E59069FC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CIFAR-10 </a:t>
            </a:r>
            <a:r>
              <a:rPr lang="ko-KR" altLang="en-US" dirty="0"/>
              <a:t>영상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6628A-6EFD-4E42-BAB7-4E7E372F23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CIFAR</a:t>
            </a:r>
            <a:r>
              <a:rPr lang="ko-KR" altLang="en-US" sz="1800" b="0" i="0" u="none" strike="noStrike" baseline="0" dirty="0">
                <a:latin typeface="SandSm"/>
              </a:rPr>
              <a:t>는 “</a:t>
            </a:r>
            <a:r>
              <a:rPr lang="en-US" altLang="ko-KR" sz="1800" b="0" i="0" u="none" strike="noStrike" baseline="0" dirty="0">
                <a:latin typeface="SandSm"/>
              </a:rPr>
              <a:t>Canadian Institute For Advanced Research”</a:t>
            </a:r>
            <a:r>
              <a:rPr lang="ko-KR" altLang="en-US" sz="1800" b="0" i="0" u="none" strike="noStrike" baseline="0" dirty="0">
                <a:latin typeface="SandSm"/>
              </a:rPr>
              <a:t>의 약자이다</a:t>
            </a:r>
            <a:r>
              <a:rPr lang="en-US" altLang="ko-KR" sz="1800" b="0" i="0" u="none" strike="noStrike" baseline="0" dirty="0">
                <a:latin typeface="SandSm"/>
              </a:rPr>
              <a:t>. CIFAR-10 </a:t>
            </a:r>
            <a:r>
              <a:rPr lang="ko-KR" altLang="en-US" sz="1800" b="0" i="0" u="none" strike="noStrike" baseline="0" dirty="0">
                <a:latin typeface="SandSm"/>
              </a:rPr>
              <a:t>데이터 세트는 </a:t>
            </a:r>
            <a:r>
              <a:rPr lang="en-US" altLang="ko-KR" sz="1800" b="0" i="0" u="none" strike="noStrike" baseline="0" dirty="0">
                <a:latin typeface="SandSm"/>
              </a:rPr>
              <a:t>CIFAR </a:t>
            </a:r>
            <a:r>
              <a:rPr lang="ko-KR" altLang="en-US" sz="1800" b="0" i="0" u="none" strike="noStrike" baseline="0" dirty="0">
                <a:latin typeface="SandSm"/>
              </a:rPr>
              <a:t>연구소에서 </a:t>
            </a:r>
            <a:r>
              <a:rPr lang="en-US" altLang="ko-KR" sz="1800" b="0" i="0" u="none" strike="noStrike" baseline="0" dirty="0">
                <a:latin typeface="SandSm"/>
              </a:rPr>
              <a:t>CIFAR-100 </a:t>
            </a:r>
            <a:r>
              <a:rPr lang="ko-KR" altLang="en-US" sz="1800" b="0" i="0" u="none" strike="noStrike" baseline="0" dirty="0">
                <a:latin typeface="SandSm"/>
              </a:rPr>
              <a:t>데이터 세트와 함께 개발되었다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데이터 세트는 </a:t>
            </a:r>
            <a:r>
              <a:rPr lang="en-US" altLang="ko-KR" sz="1800" b="0" i="0" u="none" strike="noStrike" baseline="0" dirty="0">
                <a:latin typeface="SandSm"/>
              </a:rPr>
              <a:t>(0: airplane, 1: automobile, 2: bird, 3: cat, 4: deer, 5: dog, 6: frog, 7: horse, 8: ship, 9: truck)</a:t>
            </a:r>
            <a:r>
              <a:rPr lang="ko-KR" altLang="en-US" sz="1800" b="0" i="0" u="none" strike="noStrike" baseline="0" dirty="0">
                <a:latin typeface="SandSm"/>
              </a:rPr>
              <a:t>의 </a:t>
            </a:r>
            <a:r>
              <a:rPr lang="en-US" altLang="ko-KR" sz="1800" b="0" i="0" u="none" strike="noStrike" baseline="0" dirty="0">
                <a:latin typeface="SandSm"/>
              </a:rPr>
              <a:t>10</a:t>
            </a:r>
            <a:r>
              <a:rPr lang="ko-KR" altLang="en-US" sz="1800" b="0" i="0" u="none" strike="noStrike" baseline="0" dirty="0">
                <a:latin typeface="SandSm"/>
              </a:rPr>
              <a:t>개 부류의 컬러 영상 </a:t>
            </a:r>
            <a:r>
              <a:rPr lang="en-US" altLang="ko-KR" sz="1800" b="0" i="0" u="none" strike="noStrike" baseline="0" dirty="0">
                <a:latin typeface="SandSm"/>
              </a:rPr>
              <a:t>60,000</a:t>
            </a:r>
            <a:r>
              <a:rPr lang="ko-KR" altLang="en-US" sz="1800" b="0" i="0" u="none" strike="noStrike" baseline="0" dirty="0">
                <a:latin typeface="SandSm"/>
              </a:rPr>
              <a:t>개로 이루어진다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영상의 크기는 비교적 작아서 </a:t>
            </a:r>
            <a:r>
              <a:rPr lang="en-US" altLang="ko-KR" sz="1800" b="0" i="0" u="none" strike="noStrike" baseline="0" dirty="0">
                <a:latin typeface="SandSm"/>
              </a:rPr>
              <a:t>32×32</a:t>
            </a:r>
            <a:r>
              <a:rPr lang="ko-KR" altLang="en-US" sz="1800" b="0" i="0" u="none" strike="noStrike" baseline="0" dirty="0">
                <a:latin typeface="SandSm"/>
              </a:rPr>
              <a:t>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2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라이브러리와 데이터 세트 포함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9523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numpy</a:t>
            </a:r>
            <a:r>
              <a:rPr lang="en-US" altLang="ko-KR" sz="14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matplotlib.pyplot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plt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tensorflow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tf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keras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</a:t>
            </a:r>
            <a:r>
              <a:rPr lang="en-US" altLang="ko-KR" sz="1400" kern="0" dirty="0">
                <a:latin typeface="Trebuchet MS" pitchFamily="34" charset="0"/>
              </a:rPr>
              <a:t> import Sequential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tensorflow.keras.layers</a:t>
            </a:r>
            <a:r>
              <a:rPr lang="en-US" altLang="ko-KR" sz="1400" kern="0" dirty="0">
                <a:latin typeface="Trebuchet MS" pitchFamily="34" charset="0"/>
              </a:rPr>
              <a:t> import *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CFAR-10 </a:t>
            </a:r>
            <a:r>
              <a:rPr lang="ko-KR" altLang="en-US" sz="1400" kern="0" dirty="0">
                <a:latin typeface="Trebuchet MS" pitchFamily="34" charset="0"/>
              </a:rPr>
              <a:t>데이터 세트를 적재한다</a:t>
            </a:r>
            <a:r>
              <a:rPr lang="en-US" altLang="ko-KR" sz="14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훈련 세트와 테스트 세트를 </a:t>
            </a:r>
            <a:r>
              <a:rPr lang="ko-KR" altLang="en-US" sz="1400" kern="0" dirty="0" err="1">
                <a:latin typeface="Trebuchet MS" pitchFamily="34" charset="0"/>
              </a:rPr>
              <a:t>반환받는다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X_train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y_train</a:t>
            </a:r>
            <a:r>
              <a:rPr lang="en-US" altLang="ko-KR" sz="1400" kern="0" dirty="0">
                <a:latin typeface="Trebuchet MS" pitchFamily="34" charset="0"/>
              </a:rPr>
              <a:t>), (</a:t>
            </a:r>
            <a:r>
              <a:rPr lang="en-US" altLang="ko-KR" sz="1400" kern="0" dirty="0" err="1">
                <a:latin typeface="Trebuchet MS" pitchFamily="34" charset="0"/>
              </a:rPr>
              <a:t>X_test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y_test</a:t>
            </a:r>
            <a:r>
              <a:rPr lang="en-US" altLang="ko-KR" sz="1400" kern="0" dirty="0">
                <a:latin typeface="Trebuchet MS" pitchFamily="34" charset="0"/>
              </a:rPr>
              <a:t>) = keras.datasets.cifar10.load_data()</a:t>
            </a:r>
          </a:p>
        </p:txBody>
      </p:sp>
    </p:spTree>
    <p:extLst>
      <p:ext uri="{BB962C8B-B14F-4D97-AF65-F5344CB8AC3E}">
        <p14:creationId xmlns:p14="http://schemas.microsoft.com/office/powerpoint/2010/main" val="219922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화면 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2322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두 번째 영상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ko-KR" altLang="en-US" sz="1400" kern="0" dirty="0">
                <a:latin typeface="Trebuchet MS" pitchFamily="34" charset="0"/>
              </a:rPr>
              <a:t>트럭</a:t>
            </a:r>
            <a:r>
              <a:rPr lang="en-US" altLang="ko-KR" sz="1400" kern="0" dirty="0">
                <a:latin typeface="Trebuchet MS" pitchFamily="34" charset="0"/>
              </a:rPr>
              <a:t>)</a:t>
            </a:r>
            <a:r>
              <a:rPr lang="ko-KR" altLang="en-US" sz="1400" kern="0" dirty="0">
                <a:latin typeface="Trebuchet MS" pitchFamily="34" charset="0"/>
              </a:rPr>
              <a:t>을 화면에 표시한다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plt.figure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plt.imshow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X_train</a:t>
            </a:r>
            <a:r>
              <a:rPr lang="en-US" altLang="ko-KR" sz="1400" kern="0" dirty="0">
                <a:latin typeface="Trebuchet MS" pitchFamily="34" charset="0"/>
              </a:rPr>
              <a:t>[1])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plt.colorbar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영상의 픽셀 값을 </a:t>
            </a:r>
            <a:r>
              <a:rPr lang="en-US" altLang="ko-KR" sz="1400" kern="0" dirty="0">
                <a:latin typeface="Trebuchet MS" pitchFamily="34" charset="0"/>
              </a:rPr>
              <a:t>0</a:t>
            </a:r>
            <a:r>
              <a:rPr lang="ko-KR" altLang="en-US" sz="1400" kern="0" dirty="0">
                <a:latin typeface="Trebuchet MS" pitchFamily="34" charset="0"/>
              </a:rPr>
              <a:t>에서 </a:t>
            </a:r>
            <a:r>
              <a:rPr lang="en-US" altLang="ko-KR" sz="1400" kern="0" dirty="0">
                <a:latin typeface="Trebuchet MS" pitchFamily="34" charset="0"/>
              </a:rPr>
              <a:t>1 </a:t>
            </a:r>
            <a:r>
              <a:rPr lang="ko-KR" altLang="en-US" sz="1400" kern="0" dirty="0">
                <a:latin typeface="Trebuchet MS" pitchFamily="34" charset="0"/>
              </a:rPr>
              <a:t>사이로 변환한다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X_train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X_train</a:t>
            </a:r>
            <a:r>
              <a:rPr lang="en-US" altLang="ko-KR" sz="1400" kern="0" dirty="0">
                <a:latin typeface="Trebuchet MS" pitchFamily="34" charset="0"/>
              </a:rPr>
              <a:t>/255.0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X_test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X_test</a:t>
            </a:r>
            <a:r>
              <a:rPr lang="en-US" altLang="ko-KR" sz="1400" kern="0" dirty="0">
                <a:latin typeface="Trebuchet MS" pitchFamily="34" charset="0"/>
              </a:rPr>
              <a:t>/255.0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78876-E8BF-4A9F-83DD-55ACC1F4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212976"/>
            <a:ext cx="3840470" cy="31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2322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순차 모델을 구축한다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model = Sequential()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(Conv2D(64, activation = 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', </a:t>
            </a:r>
            <a:r>
              <a:rPr lang="en-US" altLang="ko-KR" sz="1400" kern="0" dirty="0" err="1">
                <a:latin typeface="Trebuchet MS" pitchFamily="34" charset="0"/>
              </a:rPr>
              <a:t>kernel_size</a:t>
            </a:r>
            <a:r>
              <a:rPr lang="en-US" altLang="ko-KR" sz="1400" kern="0" dirty="0">
                <a:latin typeface="Trebuchet MS" pitchFamily="34" charset="0"/>
              </a:rPr>
              <a:t> = (3,3 )))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(MaxPooling2D(</a:t>
            </a:r>
            <a:r>
              <a:rPr lang="en-US" altLang="ko-KR" sz="1400" kern="0" dirty="0" err="1">
                <a:latin typeface="Trebuchet MS" pitchFamily="34" charset="0"/>
              </a:rPr>
              <a:t>pool_size</a:t>
            </a:r>
            <a:r>
              <a:rPr lang="en-US" altLang="ko-KR" sz="1400" kern="0" dirty="0">
                <a:latin typeface="Trebuchet MS" pitchFamily="34" charset="0"/>
              </a:rPr>
              <a:t> = 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(Conv2D(32, activation = 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', </a:t>
            </a:r>
            <a:r>
              <a:rPr lang="en-US" altLang="ko-KR" sz="1400" kern="0" dirty="0" err="1">
                <a:latin typeface="Trebuchet MS" pitchFamily="34" charset="0"/>
              </a:rPr>
              <a:t>kernel_size</a:t>
            </a:r>
            <a:r>
              <a:rPr lang="en-US" altLang="ko-KR" sz="1400" kern="0" dirty="0">
                <a:latin typeface="Trebuchet MS" pitchFamily="34" charset="0"/>
              </a:rPr>
              <a:t> = (3,3 )))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(Flatten(</a:t>
            </a:r>
            <a:r>
              <a:rPr lang="en-US" altLang="ko-KR" sz="1400" kern="0" dirty="0" err="1">
                <a:latin typeface="Trebuchet MS" pitchFamily="34" charset="0"/>
              </a:rPr>
              <a:t>input_shape</a:t>
            </a:r>
            <a:r>
              <a:rPr lang="en-US" altLang="ko-KR" sz="1400" kern="0" dirty="0">
                <a:latin typeface="Trebuchet MS" pitchFamily="34" charset="0"/>
              </a:rPr>
              <a:t> = (32, 32, 3)))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(Dense(80, activation = 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(Dense(10, activation = '</a:t>
            </a:r>
            <a:r>
              <a:rPr lang="en-US" altLang="ko-KR" sz="1400" kern="0" dirty="0" err="1">
                <a:latin typeface="Trebuchet MS" pitchFamily="34" charset="0"/>
              </a:rPr>
              <a:t>softmax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37324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신경망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5121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모델을 컴파일한다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model.compile</a:t>
            </a:r>
            <a:r>
              <a:rPr lang="en-US" altLang="ko-KR" sz="1400" kern="0" dirty="0">
                <a:latin typeface="Trebuchet MS" pitchFamily="34" charset="0"/>
              </a:rPr>
              <a:t>(optimizer = '</a:t>
            </a:r>
            <a:r>
              <a:rPr lang="en-US" altLang="ko-KR" sz="1400" kern="0" dirty="0" err="1">
                <a:latin typeface="Trebuchet MS" pitchFamily="34" charset="0"/>
              </a:rPr>
              <a:t>adam</a:t>
            </a:r>
            <a:r>
              <a:rPr lang="en-US" altLang="ko-KR" sz="1400" kern="0" dirty="0">
                <a:latin typeface="Trebuchet MS" pitchFamily="34" charset="0"/>
              </a:rPr>
              <a:t>', loss = '</a:t>
            </a:r>
            <a:r>
              <a:rPr lang="en-US" altLang="ko-KR" sz="14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4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          metrics = 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모델을 훈련한다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history = </a:t>
            </a:r>
            <a:r>
              <a:rPr lang="en-US" altLang="ko-KR" sz="1400" kern="0" dirty="0" err="1">
                <a:latin typeface="Trebuchet MS" pitchFamily="34" charset="0"/>
              </a:rPr>
              <a:t>model.fit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X_train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y_train</a:t>
            </a:r>
            <a:r>
              <a:rPr lang="en-US" altLang="ko-KR" sz="1400" kern="0" dirty="0">
                <a:latin typeface="Trebuchet MS" pitchFamily="34" charset="0"/>
              </a:rPr>
              <a:t>, epochs=10, verbose=1,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              </a:t>
            </a:r>
            <a:r>
              <a:rPr lang="en-US" altLang="ko-KR" sz="1400" kern="0" dirty="0" err="1">
                <a:latin typeface="Trebuchet MS" pitchFamily="34" charset="0"/>
              </a:rPr>
              <a:t>validation_split</a:t>
            </a:r>
            <a:r>
              <a:rPr lang="en-US" altLang="ko-KR" sz="1400" kern="0" dirty="0">
                <a:latin typeface="Trebuchet MS" pitchFamily="34" charset="0"/>
              </a:rPr>
              <a:t>=0.3)</a:t>
            </a:r>
          </a:p>
        </p:txBody>
      </p:sp>
    </p:spTree>
    <p:extLst>
      <p:ext uri="{BB962C8B-B14F-4D97-AF65-F5344CB8AC3E}">
        <p14:creationId xmlns:p14="http://schemas.microsoft.com/office/powerpoint/2010/main" val="320090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 err="1"/>
              <a:t>컨벌루션</a:t>
            </a:r>
            <a:r>
              <a:rPr lang="ko-KR" altLang="en-US" dirty="0"/>
              <a:t> 신경망을 이용하여 영상 인식</a:t>
            </a:r>
            <a:r>
              <a:rPr lang="en-US" altLang="ko-KR" dirty="0"/>
              <a:t>(image recognition)</a:t>
            </a:r>
            <a:r>
              <a:rPr lang="ko-KR" altLang="en-US" dirty="0"/>
              <a:t>을 수행해본다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가중치를 저장하고 복원하는 방법을 학습한다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전이 학습을 이해한다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813B3-358A-8752-E083-1E8E5D66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686EE-AEAC-6FBE-F5CD-715AE35AA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5" y="1626106"/>
            <a:ext cx="8191302" cy="417915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1/10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1094/1094 [==============================] - 20s 18ms/step - loss: 1.4957 - accuracy: 0.4596 -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val_loss</a:t>
            </a:r>
            <a:r>
              <a:rPr lang="en-US" altLang="ko-KR" sz="1400" kern="0" dirty="0">
                <a:latin typeface="Trebuchet MS" pitchFamily="34" charset="0"/>
              </a:rPr>
              <a:t>: 1.2741 - </a:t>
            </a:r>
            <a:r>
              <a:rPr lang="en-US" altLang="ko-KR" sz="1400" kern="0" dirty="0" err="1">
                <a:latin typeface="Trebuchet MS" pitchFamily="34" charset="0"/>
              </a:rPr>
              <a:t>val_accuracy</a:t>
            </a:r>
            <a:r>
              <a:rPr lang="en-US" altLang="ko-KR" sz="1400" kern="0" dirty="0">
                <a:latin typeface="Trebuchet MS" pitchFamily="34" charset="0"/>
              </a:rPr>
              <a:t>: 0.5512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2/10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1094/1094 [==============================] - 19s 18ms/step - loss: 1.1695 - accuracy: 0.5858 -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val_loss</a:t>
            </a:r>
            <a:r>
              <a:rPr lang="en-US" altLang="ko-KR" sz="1400" kern="0" dirty="0">
                <a:latin typeface="Trebuchet MS" pitchFamily="34" charset="0"/>
              </a:rPr>
              <a:t>: 1.1663 - </a:t>
            </a:r>
            <a:r>
              <a:rPr lang="en-US" altLang="ko-KR" sz="1400" kern="0" dirty="0" err="1">
                <a:latin typeface="Trebuchet MS" pitchFamily="34" charset="0"/>
              </a:rPr>
              <a:t>val_accuracy</a:t>
            </a:r>
            <a:r>
              <a:rPr lang="en-US" altLang="ko-KR" sz="1400" kern="0" dirty="0">
                <a:latin typeface="Trebuchet MS" pitchFamily="34" charset="0"/>
              </a:rPr>
              <a:t>: 0.5869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9/10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1094/1094 [==============================] - 19s 18ms/step - loss: 0.5404 - accuracy: 0.8100 -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val_loss</a:t>
            </a:r>
            <a:r>
              <a:rPr lang="en-US" altLang="ko-KR" sz="1400" kern="0" dirty="0">
                <a:latin typeface="Trebuchet MS" pitchFamily="34" charset="0"/>
              </a:rPr>
              <a:t>: 1.1284 - </a:t>
            </a:r>
            <a:r>
              <a:rPr lang="en-US" altLang="ko-KR" sz="1400" kern="0" dirty="0" err="1">
                <a:latin typeface="Trebuchet MS" pitchFamily="34" charset="0"/>
              </a:rPr>
              <a:t>val_accuracy</a:t>
            </a:r>
            <a:r>
              <a:rPr lang="en-US" altLang="ko-KR" sz="1400" kern="0" dirty="0">
                <a:latin typeface="Trebuchet MS" pitchFamily="34" charset="0"/>
              </a:rPr>
              <a:t>: 0.6453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10/10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1094/1094 [==============================] - 20s 18ms/step - loss: 0.4703 - accuracy: 0.8339 -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val_loss</a:t>
            </a:r>
            <a:r>
              <a:rPr lang="en-US" altLang="ko-KR" sz="1400" kern="0" dirty="0">
                <a:latin typeface="Trebuchet MS" pitchFamily="34" charset="0"/>
              </a:rPr>
              <a:t>: 1.2012 - </a:t>
            </a:r>
            <a:r>
              <a:rPr lang="en-US" altLang="ko-KR" sz="1400" kern="0" dirty="0" err="1">
                <a:latin typeface="Trebuchet MS" pitchFamily="34" charset="0"/>
              </a:rPr>
              <a:t>val_accuracy</a:t>
            </a:r>
            <a:r>
              <a:rPr lang="en-US" altLang="ko-KR" sz="1400" kern="0" dirty="0">
                <a:latin typeface="Trebuchet MS" pitchFamily="34" charset="0"/>
              </a:rPr>
              <a:t>: 0.6419</a:t>
            </a:r>
          </a:p>
        </p:txBody>
      </p:sp>
    </p:spTree>
    <p:extLst>
      <p:ext uri="{BB962C8B-B14F-4D97-AF65-F5344CB8AC3E}">
        <p14:creationId xmlns:p14="http://schemas.microsoft.com/office/powerpoint/2010/main" val="22666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손실값을</a:t>
            </a:r>
            <a:r>
              <a:rPr lang="ko-KR" altLang="en-US" dirty="0"/>
              <a:t> 그래프로 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30425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 err="1">
                <a:latin typeface="Trebuchet MS" pitchFamily="34" charset="0"/>
              </a:rPr>
              <a:t>손실값을</a:t>
            </a:r>
            <a:r>
              <a:rPr lang="ko-KR" altLang="en-US" sz="1400" kern="0" dirty="0">
                <a:latin typeface="Trebuchet MS" pitchFamily="34" charset="0"/>
              </a:rPr>
              <a:t> 그래프로 그린다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plt.plot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history.history</a:t>
            </a:r>
            <a:r>
              <a:rPr lang="en-US" altLang="ko-KR" sz="1400" kern="0" dirty="0">
                <a:latin typeface="Trebuchet MS" pitchFamily="34" charset="0"/>
              </a:rPr>
              <a:t>['loss'])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plt.plot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history.history</a:t>
            </a:r>
            <a:r>
              <a:rPr lang="en-US" altLang="ko-KR" sz="1400" kern="0" dirty="0">
                <a:latin typeface="Trebuchet MS" pitchFamily="34" charset="0"/>
              </a:rPr>
              <a:t>['</a:t>
            </a:r>
            <a:r>
              <a:rPr lang="en-US" altLang="ko-KR" sz="1400" kern="0" dirty="0" err="1">
                <a:latin typeface="Trebuchet MS" pitchFamily="34" charset="0"/>
              </a:rPr>
              <a:t>val_loss</a:t>
            </a:r>
            <a:r>
              <a:rPr lang="en-US" altLang="ko-KR" sz="1400" kern="0" dirty="0">
                <a:latin typeface="Trebuchet MS" pitchFamily="34" charset="0"/>
              </a:rPr>
              <a:t>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plt.title</a:t>
            </a:r>
            <a:r>
              <a:rPr lang="en-US" altLang="ko-KR" sz="1400" kern="0" dirty="0">
                <a:latin typeface="Trebuchet MS" pitchFamily="34" charset="0"/>
              </a:rPr>
              <a:t>('loss')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plt.ylabel</a:t>
            </a:r>
            <a:r>
              <a:rPr lang="en-US" altLang="ko-KR" sz="1400" kern="0" dirty="0">
                <a:latin typeface="Trebuchet MS" pitchFamily="34" charset="0"/>
              </a:rPr>
              <a:t>('loss')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plt.xlabel</a:t>
            </a:r>
            <a:r>
              <a:rPr lang="en-US" altLang="ko-KR" sz="1400" kern="0" dirty="0">
                <a:latin typeface="Trebuchet MS" pitchFamily="34" charset="0"/>
              </a:rPr>
              <a:t>('epoch')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plt.legend</a:t>
            </a:r>
            <a:r>
              <a:rPr lang="en-US" altLang="ko-KR" sz="1400" kern="0" dirty="0">
                <a:latin typeface="Trebuchet MS" pitchFamily="34" charset="0"/>
              </a:rPr>
              <a:t>(['loss', '</a:t>
            </a:r>
            <a:r>
              <a:rPr lang="en-US" altLang="ko-KR" sz="1400" kern="0" dirty="0" err="1">
                <a:latin typeface="Trebuchet MS" pitchFamily="34" charset="0"/>
              </a:rPr>
              <a:t>val_loss</a:t>
            </a:r>
            <a:r>
              <a:rPr lang="en-US" altLang="ko-KR" sz="1400" kern="0" dirty="0">
                <a:latin typeface="Trebuchet MS" pitchFamily="34" charset="0"/>
              </a:rPr>
              <a:t>'], loc = 'lower right')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plt.show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7E0CBB-1F9D-4268-8D56-09DA7CF0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770493"/>
            <a:ext cx="3959051" cy="27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4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38669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plt.figure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plt.imshow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X_test</a:t>
            </a:r>
            <a:r>
              <a:rPr lang="en-US" altLang="ko-KR" sz="1400" kern="0" dirty="0">
                <a:latin typeface="Trebuchet MS" pitchFamily="34" charset="0"/>
              </a:rPr>
              <a:t>[0])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y_pred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model.predict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X_test</a:t>
            </a:r>
            <a:r>
              <a:rPr lang="en-US" altLang="ko-KR" sz="14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print("</a:t>
            </a:r>
            <a:r>
              <a:rPr lang="ko-KR" altLang="en-US" sz="1400" kern="0" dirty="0">
                <a:latin typeface="Trebuchet MS" pitchFamily="34" charset="0"/>
              </a:rPr>
              <a:t>정답</a:t>
            </a:r>
            <a:r>
              <a:rPr lang="en-US" altLang="ko-KR" sz="1400" kern="0" dirty="0">
                <a:latin typeface="Trebuchet MS" pitchFamily="34" charset="0"/>
              </a:rPr>
              <a:t>=", </a:t>
            </a:r>
            <a:r>
              <a:rPr lang="en-US" altLang="ko-KR" sz="1400" kern="0" dirty="0" err="1">
                <a:latin typeface="Trebuchet MS" pitchFamily="34" charset="0"/>
              </a:rPr>
              <a:t>y_test</a:t>
            </a:r>
            <a:r>
              <a:rPr lang="en-US" altLang="ko-KR" sz="1400" kern="0" dirty="0">
                <a:latin typeface="Trebuchet MS" pitchFamily="34" charset="0"/>
              </a:rPr>
              <a:t>[0])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print("</a:t>
            </a:r>
            <a:r>
              <a:rPr lang="ko-KR" altLang="en-US" sz="1400" kern="0" dirty="0" err="1">
                <a:latin typeface="Trebuchet MS" pitchFamily="34" charset="0"/>
              </a:rPr>
              <a:t>예측값</a:t>
            </a:r>
            <a:r>
              <a:rPr lang="en-US" altLang="ko-KR" sz="1400" kern="0" dirty="0">
                <a:latin typeface="Trebuchet MS" pitchFamily="34" charset="0"/>
              </a:rPr>
              <a:t>=", </a:t>
            </a:r>
            <a:r>
              <a:rPr lang="en-US" altLang="ko-KR" sz="1400" kern="0" dirty="0" err="1">
                <a:latin typeface="Trebuchet MS" pitchFamily="34" charset="0"/>
              </a:rPr>
              <a:t>y_pred</a:t>
            </a:r>
            <a:r>
              <a:rPr lang="en-US" altLang="ko-KR" sz="1400" kern="0" dirty="0">
                <a:latin typeface="Trebuchet MS" pitchFamily="34" charset="0"/>
              </a:rPr>
              <a:t>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CE1B1-C354-467F-92B8-ED860C0F8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212977"/>
            <a:ext cx="8191302" cy="9361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400" kern="0" dirty="0">
                <a:latin typeface="Trebuchet MS" pitchFamily="34" charset="0"/>
              </a:rPr>
              <a:t>정답</a:t>
            </a:r>
            <a:r>
              <a:rPr lang="en-US" altLang="ko-KR" sz="1400" kern="0" dirty="0">
                <a:latin typeface="Trebuchet MS" pitchFamily="34" charset="0"/>
              </a:rPr>
              <a:t>= [3]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400" kern="0" dirty="0" err="1">
                <a:latin typeface="Trebuchet MS" pitchFamily="34" charset="0"/>
              </a:rPr>
              <a:t>예측값</a:t>
            </a:r>
            <a:r>
              <a:rPr lang="en-US" altLang="ko-KR" sz="1400" kern="0" dirty="0">
                <a:latin typeface="Trebuchet MS" pitchFamily="34" charset="0"/>
              </a:rPr>
              <a:t>= [1.2904912e-12 5.1581086e-13 4.5277499e-14 9.9997449e-01 1.3750282e-09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4.7490963e-07 2.5059153e-05 8.8131386e-12 2.7819570e-11 2.6272799e-08]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8BBAF9-D869-404F-BC5F-267D773B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4297681"/>
            <a:ext cx="2131855" cy="21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3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3081E-693D-4E28-8A66-441A69F7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증대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8172A-830B-4092-9696-96202ECEA76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데이터 증대</a:t>
            </a:r>
            <a:r>
              <a:rPr lang="en-US" altLang="ko-KR" sz="1800" b="0" i="0" u="none" strike="noStrike" baseline="0" dirty="0">
                <a:latin typeface="SandSm"/>
              </a:rPr>
              <a:t>(data augmentation)</a:t>
            </a:r>
            <a:r>
              <a:rPr lang="ko-KR" altLang="en-US" sz="1800" b="0" i="0" u="none" strike="noStrike" baseline="0" dirty="0">
                <a:latin typeface="SandSm"/>
              </a:rPr>
              <a:t>는 한정된 데이터에서 여러 가지로 변형된 데이터를 만들어내는 기법이다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F02544-9802-33F8-7F4C-C95980DB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80" y="2708920"/>
            <a:ext cx="7433840" cy="30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라이브러리를 포함시킨다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16024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tensorflow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tf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matplotlib.pyplot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plt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numpy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expand_dims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tensorflow.keras.preprocessing.image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load_img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img_to_array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image = </a:t>
            </a:r>
            <a:r>
              <a:rPr lang="en-US" altLang="ko-KR" sz="1400" kern="0" dirty="0" err="1">
                <a:latin typeface="Trebuchet MS" pitchFamily="34" charset="0"/>
              </a:rPr>
              <a:t>load_img</a:t>
            </a:r>
            <a:r>
              <a:rPr lang="en-US" altLang="ko-KR" sz="1400" kern="0" dirty="0">
                <a:latin typeface="Trebuchet MS" pitchFamily="34" charset="0"/>
              </a:rPr>
              <a:t>("dog.jpg")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array = </a:t>
            </a:r>
            <a:r>
              <a:rPr lang="en-US" altLang="ko-KR" sz="1400" kern="0" dirty="0" err="1">
                <a:latin typeface="Trebuchet MS" pitchFamily="34" charset="0"/>
              </a:rPr>
              <a:t>img_to_array</a:t>
            </a:r>
            <a:r>
              <a:rPr lang="en-US" altLang="ko-KR" sz="1400" kern="0" dirty="0">
                <a:latin typeface="Trebuchet MS" pitchFamily="34" charset="0"/>
              </a:rPr>
              <a:t>(image)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sample = </a:t>
            </a:r>
            <a:r>
              <a:rPr lang="en-US" altLang="ko-KR" sz="1400" kern="0" dirty="0" err="1">
                <a:latin typeface="Trebuchet MS" pitchFamily="34" charset="0"/>
              </a:rPr>
              <a:t>expand_dims</a:t>
            </a:r>
            <a:r>
              <a:rPr lang="en-US" altLang="ko-KR" sz="1400" kern="0" dirty="0">
                <a:latin typeface="Trebuchet MS" pitchFamily="34" charset="0"/>
              </a:rPr>
              <a:t>(array, axis=0)</a:t>
            </a:r>
          </a:p>
        </p:txBody>
      </p:sp>
    </p:spTree>
    <p:extLst>
      <p:ext uri="{BB962C8B-B14F-4D97-AF65-F5344CB8AC3E}">
        <p14:creationId xmlns:p14="http://schemas.microsoft.com/office/powerpoint/2010/main" val="319898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ImageDataGenerator</a:t>
            </a:r>
            <a:r>
              <a:rPr lang="en-US" altLang="ko-KR" dirty="0"/>
              <a:t>()</a:t>
            </a:r>
            <a:r>
              <a:rPr lang="ko-KR" altLang="en-US" dirty="0"/>
              <a:t>을 이용하여 영상 변형을 정의한다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tensorflow.keras.preprocessing.image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ImageDataGenerator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datagen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ImageDataGenerator</a:t>
            </a:r>
            <a:r>
              <a:rPr lang="en-US" altLang="ko-KR" sz="1400" kern="0" dirty="0">
                <a:latin typeface="Trebuchet MS" pitchFamily="34" charset="0"/>
              </a:rPr>
              <a:t>(rescale = 1./255,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rotation_range</a:t>
            </a:r>
            <a:r>
              <a:rPr lang="en-US" altLang="ko-KR" sz="1400" kern="0" dirty="0">
                <a:latin typeface="Trebuchet MS" pitchFamily="34" charset="0"/>
              </a:rPr>
              <a:t>=90, </a:t>
            </a:r>
            <a:r>
              <a:rPr lang="en-US" altLang="ko-KR" sz="1400" kern="0" dirty="0" err="1">
                <a:latin typeface="Trebuchet MS" pitchFamily="34" charset="0"/>
              </a:rPr>
              <a:t>brightness_range</a:t>
            </a:r>
            <a:r>
              <a:rPr lang="en-US" altLang="ko-KR" sz="1400" kern="0" dirty="0">
                <a:latin typeface="Trebuchet MS" pitchFamily="34" charset="0"/>
              </a:rPr>
              <a:t>=[0.8, 1.0],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width_shift_range</a:t>
            </a:r>
            <a:r>
              <a:rPr lang="en-US" altLang="ko-KR" sz="1400" kern="0" dirty="0">
                <a:latin typeface="Trebuchet MS" pitchFamily="34" charset="0"/>
              </a:rPr>
              <a:t>=0.2, </a:t>
            </a:r>
            <a:r>
              <a:rPr lang="en-US" altLang="ko-KR" sz="1400" kern="0" dirty="0" err="1">
                <a:latin typeface="Trebuchet MS" pitchFamily="34" charset="0"/>
              </a:rPr>
              <a:t>zoom_range</a:t>
            </a:r>
            <a:r>
              <a:rPr lang="en-US" altLang="ko-KR" sz="1400" kern="0" dirty="0">
                <a:latin typeface="Trebuchet MS" pitchFamily="34" charset="0"/>
              </a:rPr>
              <a:t>=[0.8, 1.2],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height_shift_range</a:t>
            </a:r>
            <a:r>
              <a:rPr lang="en-US" altLang="ko-KR" sz="1400" kern="0" dirty="0">
                <a:latin typeface="Trebuchet MS" pitchFamily="34" charset="0"/>
              </a:rPr>
              <a:t>=0.2)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93347-127D-435F-A2BE-500906A9C4A0}"/>
              </a:ext>
            </a:extLst>
          </p:cNvPr>
          <p:cNvSpPr txBox="1"/>
          <p:nvPr/>
        </p:nvSpPr>
        <p:spPr>
          <a:xfrm>
            <a:off x="1187624" y="34290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rotation_range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=90: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회전 한도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brightness_range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=[0.2, 1.0]: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밝기 변형 비율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width_shift_range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=0.2: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좌우 이동 한도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zoom_range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=[0.2, 1.2]: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확대 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48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ImageDataGenerator</a:t>
            </a:r>
            <a:r>
              <a:rPr lang="ko-KR" altLang="en-US" dirty="0"/>
              <a:t>로부터 </a:t>
            </a:r>
            <a:r>
              <a:rPr lang="ko-KR" altLang="en-US" dirty="0" err="1"/>
              <a:t>제너레이터</a:t>
            </a:r>
            <a:r>
              <a:rPr lang="ko-KR" altLang="en-US" dirty="0"/>
              <a:t> 객체를 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SandSm"/>
              </a:rPr>
              <a:t>ImageDataGenerator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출력은 </a:t>
            </a:r>
            <a:r>
              <a:rPr lang="ko-KR" altLang="en-US" sz="1800" b="0" i="0" u="none" strike="noStrike" baseline="0" dirty="0" err="1">
                <a:latin typeface="SandSm"/>
              </a:rPr>
              <a:t>파이썬의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제너레이터</a:t>
            </a:r>
            <a:r>
              <a:rPr lang="ko-KR" altLang="en-US" sz="1800" b="0" i="0" u="none" strike="noStrike" baseline="0" dirty="0">
                <a:latin typeface="SandSm"/>
              </a:rPr>
              <a:t> 형식이다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영상을 생성하는 </a:t>
            </a:r>
            <a:r>
              <a:rPr lang="ko-KR" altLang="en-US" sz="1800" b="0" i="0" u="none" strike="noStrike" baseline="0" dirty="0" err="1">
                <a:latin typeface="SandSm"/>
              </a:rPr>
              <a:t>제너레이터</a:t>
            </a:r>
            <a:r>
              <a:rPr lang="ko-KR" altLang="en-US" sz="1800" b="0" i="0" u="none" strike="noStrike" baseline="0" dirty="0">
                <a:latin typeface="SandSm"/>
              </a:rPr>
              <a:t> 객체를 생성한다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 err="1">
                <a:latin typeface="SandSm"/>
              </a:rPr>
              <a:t>제너레이터는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en-US" altLang="ko-KR" sz="1800" b="0" i="0" u="none" strike="noStrike" baseline="0" dirty="0">
                <a:latin typeface="SandSm"/>
              </a:rPr>
              <a:t>next()</a:t>
            </a:r>
            <a:r>
              <a:rPr lang="ko-KR" altLang="en-US" sz="1800" b="0" i="0" u="none" strike="noStrike" baseline="0" dirty="0">
                <a:latin typeface="SandSm"/>
              </a:rPr>
              <a:t>가 호출되면 변형된 영상을 하나씩 보내게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2864780"/>
            <a:ext cx="8191302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obj = </a:t>
            </a:r>
            <a:r>
              <a:rPr lang="en-US" altLang="ko-KR" sz="1400" kern="0" dirty="0" err="1">
                <a:latin typeface="Trebuchet MS" pitchFamily="34" charset="0"/>
              </a:rPr>
              <a:t>datagen.flow</a:t>
            </a:r>
            <a:r>
              <a:rPr lang="en-US" altLang="ko-KR" sz="1400" kern="0" dirty="0">
                <a:latin typeface="Trebuchet MS" pitchFamily="34" charset="0"/>
              </a:rPr>
              <a:t>(sample, </a:t>
            </a:r>
            <a:r>
              <a:rPr lang="en-US" altLang="ko-KR" sz="1400" kern="0" dirty="0" err="1">
                <a:latin typeface="Trebuchet MS" pitchFamily="34" charset="0"/>
              </a:rPr>
              <a:t>batch_size</a:t>
            </a:r>
            <a:r>
              <a:rPr lang="en-US" altLang="ko-KR" sz="1400" kern="0" dirty="0">
                <a:latin typeface="Trebuchet MS" pitchFamily="34" charset="0"/>
              </a:rPr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407985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변형된 영상을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0200"/>
            <a:ext cx="8191302" cy="18603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obj = </a:t>
            </a:r>
            <a:r>
              <a:rPr lang="en-US" altLang="ko-KR" sz="1400" kern="0" dirty="0" err="1">
                <a:latin typeface="Trebuchet MS" pitchFamily="34" charset="0"/>
              </a:rPr>
              <a:t>datagen.flow</a:t>
            </a:r>
            <a:r>
              <a:rPr lang="en-US" altLang="ko-KR" sz="1400" kern="0" dirty="0">
                <a:latin typeface="Trebuchet MS" pitchFamily="34" charset="0"/>
              </a:rPr>
              <a:t>(sample, </a:t>
            </a:r>
            <a:r>
              <a:rPr lang="en-US" altLang="ko-KR" sz="1400" kern="0" dirty="0" err="1">
                <a:latin typeface="Trebuchet MS" pitchFamily="34" charset="0"/>
              </a:rPr>
              <a:t>batch_size</a:t>
            </a:r>
            <a:r>
              <a:rPr lang="en-US" altLang="ko-KR" sz="1400" kern="0" dirty="0">
                <a:latin typeface="Trebuchet MS" pitchFamily="34" charset="0"/>
              </a:rPr>
              <a:t>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fig = </a:t>
            </a:r>
            <a:r>
              <a:rPr lang="en-US" altLang="ko-KR" sz="1400" kern="0" dirty="0" err="1">
                <a:latin typeface="Trebuchet MS" pitchFamily="34" charset="0"/>
              </a:rPr>
              <a:t>plt.figure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figsize</a:t>
            </a:r>
            <a:r>
              <a:rPr lang="en-US" altLang="ko-KR" sz="1400" kern="0" dirty="0">
                <a:latin typeface="Trebuchet MS" pitchFamily="34" charset="0"/>
              </a:rPr>
              <a:t>=(20,5))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for </a:t>
            </a:r>
            <a:r>
              <a:rPr lang="en-US" altLang="ko-KR" sz="1400" kern="0" dirty="0" err="1">
                <a:latin typeface="Trebuchet MS" pitchFamily="34" charset="0"/>
              </a:rPr>
              <a:t>i</a:t>
            </a:r>
            <a:r>
              <a:rPr lang="en-US" altLang="ko-KR" sz="1400" kern="0" dirty="0">
                <a:latin typeface="Trebuchet MS" pitchFamily="34" charset="0"/>
              </a:rPr>
              <a:t> in range(8):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	</a:t>
            </a:r>
            <a:r>
              <a:rPr lang="en-US" altLang="ko-KR" sz="1400" kern="0" dirty="0" err="1">
                <a:latin typeface="Trebuchet MS" pitchFamily="34" charset="0"/>
              </a:rPr>
              <a:t>plt.subplot</a:t>
            </a:r>
            <a:r>
              <a:rPr lang="en-US" altLang="ko-KR" sz="1400" kern="0" dirty="0">
                <a:latin typeface="Trebuchet MS" pitchFamily="34" charset="0"/>
              </a:rPr>
              <a:t>(1,8,i+1)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	image = </a:t>
            </a:r>
            <a:r>
              <a:rPr lang="en-US" altLang="ko-KR" sz="1400" kern="0" dirty="0" err="1">
                <a:latin typeface="Trebuchet MS" pitchFamily="34" charset="0"/>
              </a:rPr>
              <a:t>obj.next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	</a:t>
            </a:r>
            <a:r>
              <a:rPr lang="en-US" altLang="ko-KR" sz="1400" kern="0" dirty="0" err="1">
                <a:latin typeface="Trebuchet MS" pitchFamily="34" charset="0"/>
              </a:rPr>
              <a:t>plt.imshow</a:t>
            </a:r>
            <a:r>
              <a:rPr lang="en-US" altLang="ko-KR" sz="1400" kern="0" dirty="0">
                <a:latin typeface="Trebuchet MS" pitchFamily="34" charset="0"/>
              </a:rPr>
              <a:t>(image[0])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E3040-2461-471F-B631-43499B0B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2" y="3841564"/>
            <a:ext cx="86582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21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D5657-F685-40F5-9BBD-09ACB916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강아지와 고양이 구별하기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1C528-E631-48EA-9A72-E33151F90F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신경망을 사용하여서 강아지와 고양이를 구별해보자</a:t>
            </a:r>
            <a:r>
              <a:rPr lang="en-US" altLang="ko-KR" dirty="0"/>
              <a:t>. </a:t>
            </a:r>
            <a:r>
              <a:rPr lang="ko-KR" altLang="en-US" dirty="0"/>
              <a:t>강아지와 고양이를 </a:t>
            </a:r>
            <a:r>
              <a:rPr lang="ko-KR" altLang="en-US" dirty="0" err="1"/>
              <a:t>구별하는문제는</a:t>
            </a:r>
            <a:r>
              <a:rPr lang="ko-KR" altLang="en-US" dirty="0"/>
              <a:t> </a:t>
            </a:r>
            <a:r>
              <a:rPr lang="en-US" altLang="ko-KR" dirty="0"/>
              <a:t>2013</a:t>
            </a:r>
            <a:r>
              <a:rPr lang="ko-KR" altLang="en-US" dirty="0"/>
              <a:t>년도에 </a:t>
            </a:r>
            <a:r>
              <a:rPr lang="en-US" altLang="ko-KR" dirty="0"/>
              <a:t>Kaggle</a:t>
            </a:r>
            <a:r>
              <a:rPr lang="ko-KR" altLang="en-US" dirty="0"/>
              <a:t>에서 </a:t>
            </a:r>
            <a:r>
              <a:rPr lang="ko-KR" altLang="en-US" dirty="0" err="1"/>
              <a:t>컨테스트로</a:t>
            </a:r>
            <a:r>
              <a:rPr lang="ko-KR" altLang="en-US" dirty="0"/>
              <a:t> 나온 적이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Kaggle </a:t>
            </a:r>
            <a:r>
              <a:rPr lang="ko-KR" altLang="en-US" dirty="0"/>
              <a:t>사이트에서 데이터 세트를 받을 수도 있고 마이크로소프트사의 사이트에서 받아도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E2AC2-D940-4428-BFCC-AFEA42BA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3888828" cy="23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8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6E67E-2497-414D-A44D-B1B43980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2C93A-4E08-4633-951A-7BC4A8D2CA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https://www.kaggle.com/c/dogs-vs-cats/data </a:t>
            </a:r>
            <a:r>
              <a:rPr lang="ko-KR" altLang="en-US" dirty="0"/>
              <a:t>사이트에서 </a:t>
            </a:r>
            <a:r>
              <a:rPr lang="ko-KR" altLang="en-US" dirty="0" err="1"/>
              <a:t>다운로드받을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  <a:r>
              <a:rPr lang="ko-KR" altLang="en-US" dirty="0"/>
              <a:t>이미지들 중에서 약 </a:t>
            </a:r>
            <a:r>
              <a:rPr lang="en-US" altLang="ko-KR" dirty="0"/>
              <a:t>2200</a:t>
            </a:r>
            <a:r>
              <a:rPr lang="ko-KR" altLang="en-US" dirty="0"/>
              <a:t>장만 추리기로 하자</a:t>
            </a:r>
            <a:r>
              <a:rPr lang="en-US" altLang="ko-KR" dirty="0"/>
              <a:t>. 2000</a:t>
            </a:r>
            <a:r>
              <a:rPr lang="ko-KR" altLang="en-US" dirty="0"/>
              <a:t>장은 훈련 데이터로 사용하고 </a:t>
            </a:r>
            <a:r>
              <a:rPr lang="en-US" altLang="ko-KR" dirty="0"/>
              <a:t>200</a:t>
            </a:r>
            <a:r>
              <a:rPr lang="ko-KR" altLang="en-US" dirty="0"/>
              <a:t>장은 테스트용으로 사용한다</a:t>
            </a:r>
            <a:r>
              <a:rPr lang="en-US" altLang="ko-KR" dirty="0"/>
              <a:t>. </a:t>
            </a:r>
            <a:r>
              <a:rPr lang="ko-KR" altLang="en-US" dirty="0"/>
              <a:t>다음과 같이 디렉토리를 만들고 여기에 이미지들은 나누어서 저장한다</a:t>
            </a:r>
            <a:r>
              <a:rPr lang="en-US" altLang="ko-KR" dirty="0"/>
              <a:t>. </a:t>
            </a:r>
            <a:r>
              <a:rPr lang="ko-KR" altLang="en-US" dirty="0"/>
              <a:t>각 이미지들은 크기가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6D1B6-A254-4C5D-8658-1A7F9C43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3717032"/>
            <a:ext cx="4306115" cy="25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8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인식이란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영상 인식</a:t>
            </a:r>
            <a:r>
              <a:rPr lang="en-US" altLang="ko-KR" dirty="0"/>
              <a:t>(image recognition)</a:t>
            </a:r>
            <a:r>
              <a:rPr lang="ko-KR" altLang="en-US" dirty="0"/>
              <a:t>란 영상 안의 물체를 인식하거나 분류하는 것이다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7F7A0-F02A-CA6B-6DEE-03B87F751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88" y="2780928"/>
            <a:ext cx="6588224" cy="300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41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라이브러리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이 예제는 </a:t>
            </a:r>
            <a:r>
              <a:rPr lang="en-US" altLang="ko-KR" sz="1800" b="0" i="0" u="none" strike="noStrike" baseline="0" dirty="0">
                <a:latin typeface="SandSm"/>
              </a:rPr>
              <a:t>pillow</a:t>
            </a:r>
            <a:r>
              <a:rPr lang="ko-KR" altLang="en-US" sz="1800" b="0" i="0" u="none" strike="noStrike" baseline="0" dirty="0">
                <a:latin typeface="SandSm"/>
              </a:rPr>
              <a:t>라고 하는 이미지 처리 라이브러리를 사용한다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204864"/>
            <a:ext cx="8191302" cy="9906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C:\Users\chun&gt; pip install pillow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C:\Users\chun&gt; pip 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2803077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개의 이미지만 화면에 출력해보자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204864"/>
            <a:ext cx="8191302" cy="13681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matplotlib import </a:t>
            </a:r>
            <a:r>
              <a:rPr lang="en-US" altLang="ko-KR" sz="1400" kern="0" dirty="0" err="1">
                <a:latin typeface="Trebuchet MS" pitchFamily="34" charset="0"/>
              </a:rPr>
              <a:t>pyplot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matplotlib.image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imread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image = </a:t>
            </a:r>
            <a:r>
              <a:rPr lang="en-US" altLang="ko-KR" sz="1400" kern="0" dirty="0" err="1">
                <a:latin typeface="Trebuchet MS" pitchFamily="34" charset="0"/>
              </a:rPr>
              <a:t>imread</a:t>
            </a:r>
            <a:r>
              <a:rPr lang="en-US" altLang="ko-KR" sz="1400" kern="0" dirty="0">
                <a:latin typeface="Trebuchet MS" pitchFamily="34" charset="0"/>
              </a:rPr>
              <a:t>('./</a:t>
            </a:r>
            <a:r>
              <a:rPr lang="en-US" altLang="ko-KR" sz="1400" kern="0" dirty="0" err="1">
                <a:latin typeface="Trebuchet MS" pitchFamily="34" charset="0"/>
              </a:rPr>
              <a:t>Petimage</a:t>
            </a:r>
            <a:r>
              <a:rPr lang="en-US" altLang="ko-KR" sz="1400" kern="0" dirty="0">
                <a:latin typeface="Trebuchet MS" pitchFamily="34" charset="0"/>
              </a:rPr>
              <a:t>/train/dog/1.jpg')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pyplot.imshow</a:t>
            </a:r>
            <a:r>
              <a:rPr lang="en-US" altLang="ko-KR" sz="1400" kern="0" dirty="0">
                <a:latin typeface="Trebuchet MS" pitchFamily="34" charset="0"/>
              </a:rPr>
              <a:t>(image)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pyplot.show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AF549-DB8A-48CF-9549-8B67432F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861048"/>
            <a:ext cx="3356829" cy="250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37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신경망 모델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개의 이미지만 화면에 출력해보자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204864"/>
            <a:ext cx="8191302" cy="38911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</a:t>
            </a:r>
            <a:r>
              <a:rPr lang="en-US" altLang="ko-KR" sz="1400" kern="0" dirty="0">
                <a:latin typeface="Trebuchet MS" pitchFamily="34" charset="0"/>
              </a:rPr>
              <a:t> import models, layers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train_dir</a:t>
            </a:r>
            <a:r>
              <a:rPr lang="en-US" altLang="ko-KR" sz="1400" kern="0" dirty="0">
                <a:latin typeface="Trebuchet MS" pitchFamily="34" charset="0"/>
              </a:rPr>
              <a:t> = './</a:t>
            </a:r>
            <a:r>
              <a:rPr lang="en-US" altLang="ko-KR" sz="1400" kern="0" dirty="0" err="1">
                <a:latin typeface="Trebuchet MS" pitchFamily="34" charset="0"/>
              </a:rPr>
              <a:t>Petimages</a:t>
            </a:r>
            <a:r>
              <a:rPr lang="en-US" altLang="ko-KR" sz="1400" kern="0" dirty="0">
                <a:latin typeface="Trebuchet MS" pitchFamily="34" charset="0"/>
              </a:rPr>
              <a:t>/train'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test_dir</a:t>
            </a:r>
            <a:r>
              <a:rPr lang="en-US" altLang="ko-KR" sz="1400" kern="0" dirty="0">
                <a:latin typeface="Trebuchet MS" pitchFamily="34" charset="0"/>
              </a:rPr>
              <a:t> = './</a:t>
            </a:r>
            <a:r>
              <a:rPr lang="en-US" altLang="ko-KR" sz="1400" kern="0" dirty="0" err="1">
                <a:latin typeface="Trebuchet MS" pitchFamily="34" charset="0"/>
              </a:rPr>
              <a:t>Petimages</a:t>
            </a:r>
            <a:r>
              <a:rPr lang="en-US" altLang="ko-KR" sz="1400" kern="0" dirty="0">
                <a:latin typeface="Trebuchet MS" pitchFamily="34" charset="0"/>
              </a:rPr>
              <a:t>/test'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model = </a:t>
            </a:r>
            <a:r>
              <a:rPr lang="en-US" altLang="ko-KR" sz="1400" kern="0" dirty="0" err="1">
                <a:latin typeface="Trebuchet MS" pitchFamily="34" charset="0"/>
              </a:rPr>
              <a:t>models.Sequential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(layers.Conv2D(32,(3,3), 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', </a:t>
            </a:r>
            <a:r>
              <a:rPr lang="en-US" altLang="ko-KR" sz="1400" kern="0" dirty="0" err="1">
                <a:latin typeface="Trebuchet MS" pitchFamily="34" charset="0"/>
              </a:rPr>
              <a:t>input_shape</a:t>
            </a:r>
            <a:r>
              <a:rPr lang="en-US" altLang="ko-KR" sz="1400" kern="0" dirty="0">
                <a:latin typeface="Trebuchet MS" pitchFamily="34" charset="0"/>
              </a:rPr>
              <a:t>=(128,128,3)))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(layers.MaxPooling2D(2,2))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(layers.Conv2D(64,(3,3), 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(layers.MaxPooling2D(2,2))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layers.Flatten</a:t>
            </a:r>
            <a:r>
              <a:rPr lang="en-US" altLang="ko-KR" sz="1400" kern="0" dirty="0">
                <a:latin typeface="Trebuchet MS" pitchFamily="34" charset="0"/>
              </a:rPr>
              <a:t>())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layers.Dense</a:t>
            </a:r>
            <a:r>
              <a:rPr lang="en-US" altLang="ko-KR" sz="1400" kern="0" dirty="0">
                <a:latin typeface="Trebuchet MS" pitchFamily="34" charset="0"/>
              </a:rPr>
              <a:t>(units=512, 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model.add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layers.Dense</a:t>
            </a:r>
            <a:r>
              <a:rPr lang="en-US" altLang="ko-KR" sz="1400" kern="0" dirty="0">
                <a:latin typeface="Trebuchet MS" pitchFamily="34" charset="0"/>
              </a:rPr>
              <a:t>(units=1, activation='sigmoid’))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model.compile</a:t>
            </a:r>
            <a:r>
              <a:rPr lang="en-US" altLang="ko-KR" sz="1400" kern="0" dirty="0">
                <a:latin typeface="Trebuchet MS" pitchFamily="34" charset="0"/>
              </a:rPr>
              <a:t>(optimizer = '</a:t>
            </a:r>
            <a:r>
              <a:rPr lang="en-US" altLang="ko-KR" sz="1400" kern="0" dirty="0" err="1">
                <a:latin typeface="Trebuchet MS" pitchFamily="34" charset="0"/>
              </a:rPr>
              <a:t>adam</a:t>
            </a:r>
            <a:r>
              <a:rPr lang="en-US" altLang="ko-KR" sz="1400" kern="0" dirty="0">
                <a:latin typeface="Trebuchet MS" pitchFamily="34" charset="0"/>
              </a:rPr>
              <a:t>', loss = '</a:t>
            </a:r>
            <a:r>
              <a:rPr lang="en-US" altLang="ko-KR" sz="1400" kern="0" dirty="0" err="1">
                <a:latin typeface="Trebuchet MS" pitchFamily="34" charset="0"/>
              </a:rPr>
              <a:t>binary_crossentropy</a:t>
            </a:r>
            <a:r>
              <a:rPr lang="en-US" altLang="ko-KR" sz="1400" kern="0" dirty="0">
                <a:latin typeface="Trebuchet MS" pitchFamily="34" charset="0"/>
              </a:rPr>
              <a:t>', metrics = ['accuracy'])</a:t>
            </a:r>
          </a:p>
        </p:txBody>
      </p:sp>
    </p:spTree>
    <p:extLst>
      <p:ext uri="{BB962C8B-B14F-4D97-AF65-F5344CB8AC3E}">
        <p14:creationId xmlns:p14="http://schemas.microsoft.com/office/powerpoint/2010/main" val="3906779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800" b="0" i="0" u="none" strike="noStrike" baseline="0" dirty="0">
                <a:latin typeface="SandSm"/>
              </a:rPr>
              <a:t>① </a:t>
            </a:r>
            <a:r>
              <a:rPr lang="en-US" altLang="ko-KR" sz="1800" b="0" i="0" u="none" strike="noStrike" baseline="0" dirty="0">
                <a:latin typeface="SandSm"/>
              </a:rPr>
              <a:t>JPG </a:t>
            </a:r>
            <a:r>
              <a:rPr lang="ko-KR" altLang="en-US" sz="1800" b="0" i="0" u="none" strike="noStrike" baseline="0" dirty="0">
                <a:latin typeface="SandSm"/>
              </a:rPr>
              <a:t>이미지 파일을 읽는다</a:t>
            </a:r>
          </a:p>
          <a:p>
            <a:pPr marL="0" indent="0" algn="l">
              <a:buNone/>
            </a:pPr>
            <a:r>
              <a:rPr lang="ko-KR" altLang="en-US" sz="1800" b="0" i="0" u="none" strike="noStrike" baseline="0" dirty="0">
                <a:latin typeface="SandSm"/>
              </a:rPr>
              <a:t>② </a:t>
            </a:r>
            <a:r>
              <a:rPr lang="en-US" altLang="ko-KR" sz="1800" b="0" i="0" u="none" strike="noStrike" baseline="0" dirty="0">
                <a:latin typeface="SandSm"/>
              </a:rPr>
              <a:t>JPG </a:t>
            </a:r>
            <a:r>
              <a:rPr lang="ko-KR" altLang="en-US" sz="1800" b="0" i="0" u="none" strike="noStrike" baseline="0" dirty="0">
                <a:latin typeface="SandSm"/>
              </a:rPr>
              <a:t>압축을 풀어서 </a:t>
            </a:r>
            <a:r>
              <a:rPr lang="en-US" altLang="ko-KR" sz="1800" b="0" i="0" u="none" strike="noStrike" baseline="0" dirty="0">
                <a:latin typeface="SandSm"/>
              </a:rPr>
              <a:t>RGB </a:t>
            </a:r>
            <a:r>
              <a:rPr lang="ko-KR" altLang="en-US" sz="1800" b="0" i="0" u="none" strike="noStrike" baseline="0" dirty="0">
                <a:latin typeface="SandSm"/>
              </a:rPr>
              <a:t>형태로 </a:t>
            </a:r>
            <a:r>
              <a:rPr lang="ko-KR" altLang="en-US" sz="1800" b="0" i="0" u="none" strike="noStrike" baseline="0" dirty="0" err="1">
                <a:latin typeface="SandSm"/>
              </a:rPr>
              <a:t>픽셀값을</a:t>
            </a:r>
            <a:r>
              <a:rPr lang="ko-KR" altLang="en-US" sz="1800" b="0" i="0" u="none" strike="noStrike" baseline="0" dirty="0">
                <a:latin typeface="SandSm"/>
              </a:rPr>
              <a:t> 복원한다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③ </a:t>
            </a:r>
            <a:r>
              <a:rPr lang="ko-KR" altLang="en-US" sz="1800" b="0" i="0" u="none" strike="noStrike" baseline="0" dirty="0" err="1">
                <a:latin typeface="SandSm"/>
              </a:rPr>
              <a:t>픽셀값들은</a:t>
            </a:r>
            <a:r>
              <a:rPr lang="ko-KR" altLang="en-US" sz="1800" b="0" i="0" u="none" strike="noStrike" baseline="0" dirty="0">
                <a:latin typeface="SandSm"/>
              </a:rPr>
              <a:t> 실수형식의 </a:t>
            </a:r>
            <a:r>
              <a:rPr lang="ko-KR" altLang="en-US" sz="1800" b="0" i="0" u="none" strike="noStrike" baseline="0" dirty="0" err="1">
                <a:latin typeface="SandSm"/>
              </a:rPr>
              <a:t>넘파이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텐서로</a:t>
            </a:r>
            <a:r>
              <a:rPr lang="ko-KR" altLang="en-US" sz="1800" b="0" i="0" u="none" strike="noStrike" baseline="0" dirty="0">
                <a:latin typeface="SandSm"/>
              </a:rPr>
              <a:t> 변환한다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④ 0∼255 </a:t>
            </a:r>
            <a:r>
              <a:rPr lang="ko-KR" altLang="en-US" sz="1800" b="0" i="0" u="none" strike="noStrike" baseline="0" dirty="0">
                <a:latin typeface="SandSm"/>
              </a:rPr>
              <a:t>사이의 </a:t>
            </a:r>
            <a:r>
              <a:rPr lang="ko-KR" altLang="en-US" sz="1800" b="0" i="0" u="none" strike="noStrike" baseline="0" dirty="0" err="1">
                <a:latin typeface="SandSm"/>
              </a:rPr>
              <a:t>픽셀값들을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en-US" altLang="ko-KR" sz="1800" b="0" i="0" u="none" strike="noStrike" baseline="0" dirty="0">
                <a:latin typeface="SandSm"/>
              </a:rPr>
              <a:t>0.0∼1.0 </a:t>
            </a:r>
            <a:r>
              <a:rPr lang="ko-KR" altLang="en-US" sz="1800" b="0" i="0" u="none" strike="noStrike" baseline="0" dirty="0">
                <a:latin typeface="SandSm"/>
              </a:rPr>
              <a:t>사이의 실수로 </a:t>
            </a:r>
            <a:r>
              <a:rPr lang="ko-KR" altLang="en-US" sz="1800" b="0" i="0" u="none" strike="noStrike" baseline="0" dirty="0" err="1">
                <a:latin typeface="SandSm"/>
              </a:rPr>
              <a:t>스케일링한다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774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7E1C9-3EDC-42DE-A9F1-4764864DD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556792"/>
            <a:ext cx="8191302" cy="47525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tensorflow.keras.preprocessing.image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ImageDataGenerator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train_datagen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ImageDataGenerator</a:t>
            </a:r>
            <a:r>
              <a:rPr lang="en-US" altLang="ko-KR" sz="1400" kern="0" dirty="0">
                <a:latin typeface="Trebuchet MS" pitchFamily="34" charset="0"/>
              </a:rPr>
              <a:t>(rescale = 1./255, </a:t>
            </a:r>
            <a:r>
              <a:rPr lang="en-US" altLang="ko-KR" sz="1400" kern="0" dirty="0" err="1">
                <a:latin typeface="Trebuchet MS" pitchFamily="34" charset="0"/>
              </a:rPr>
              <a:t>shear_range</a:t>
            </a:r>
            <a:r>
              <a:rPr lang="en-US" altLang="ko-KR" sz="1400" kern="0" dirty="0">
                <a:latin typeface="Trebuchet MS" pitchFamily="34" charset="0"/>
              </a:rPr>
              <a:t> = 0.2,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</a:t>
            </a:r>
            <a:r>
              <a:rPr lang="en-US" altLang="ko-KR" sz="1400" kern="0" dirty="0" err="1">
                <a:latin typeface="Trebuchet MS" pitchFamily="34" charset="0"/>
              </a:rPr>
              <a:t>zoom_range</a:t>
            </a:r>
            <a:r>
              <a:rPr lang="en-US" altLang="ko-KR" sz="1400" kern="0" dirty="0">
                <a:latin typeface="Trebuchet MS" pitchFamily="34" charset="0"/>
              </a:rPr>
              <a:t> = 0.2, </a:t>
            </a:r>
            <a:r>
              <a:rPr lang="en-US" altLang="ko-KR" sz="1400" kern="0" dirty="0" err="1">
                <a:latin typeface="Trebuchet MS" pitchFamily="34" charset="0"/>
              </a:rPr>
              <a:t>horizontal_flip</a:t>
            </a:r>
            <a:r>
              <a:rPr lang="en-US" altLang="ko-KR" sz="1400" kern="0" dirty="0">
                <a:latin typeface="Trebuchet MS" pitchFamily="34" charset="0"/>
              </a:rPr>
              <a:t> = True)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test_datagen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ImageDataGenerator</a:t>
            </a:r>
            <a:r>
              <a:rPr lang="en-US" altLang="ko-KR" sz="1400" kern="0" dirty="0">
                <a:latin typeface="Trebuchet MS" pitchFamily="34" charset="0"/>
              </a:rPr>
              <a:t>(rescale = 1./255)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train_generator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train_datagen.flow_from_directory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train_dir</a:t>
            </a:r>
            <a:r>
              <a:rPr lang="en-US" altLang="ko-KR" sz="1400" kern="0" dirty="0">
                <a:latin typeface="Trebuchet MS" pitchFamily="34" charset="0"/>
              </a:rPr>
              <a:t>,                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target_size</a:t>
            </a:r>
            <a:r>
              <a:rPr lang="en-US" altLang="ko-KR" sz="1400" kern="0" dirty="0">
                <a:latin typeface="Trebuchet MS" pitchFamily="34" charset="0"/>
              </a:rPr>
              <a:t>=(128, 128),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batch_size</a:t>
            </a:r>
            <a:r>
              <a:rPr lang="en-US" altLang="ko-KR" sz="1400" kern="0" dirty="0">
                <a:latin typeface="Trebuchet MS" pitchFamily="34" charset="0"/>
              </a:rPr>
              <a:t>=20,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class_mode</a:t>
            </a:r>
            <a:r>
              <a:rPr lang="en-US" altLang="ko-KR" sz="1400" kern="0" dirty="0">
                <a:latin typeface="Trebuchet MS" pitchFamily="34" charset="0"/>
              </a:rPr>
              <a:t> = 'binary')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test_generator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test_datagen.flow_from_directory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test_dir</a:t>
            </a:r>
            <a:r>
              <a:rPr lang="en-US" altLang="ko-KR" sz="14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target_size</a:t>
            </a:r>
            <a:r>
              <a:rPr lang="en-US" altLang="ko-KR" sz="1400" kern="0" dirty="0">
                <a:latin typeface="Trebuchet MS" pitchFamily="34" charset="0"/>
              </a:rPr>
              <a:t>=(128, 128),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batch_size</a:t>
            </a:r>
            <a:r>
              <a:rPr lang="en-US" altLang="ko-KR" sz="1400" kern="0" dirty="0">
                <a:latin typeface="Trebuchet MS" pitchFamily="34" charset="0"/>
              </a:rPr>
              <a:t>=20,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class_mode</a:t>
            </a:r>
            <a:r>
              <a:rPr lang="en-US" altLang="ko-KR" sz="1400" kern="0" dirty="0">
                <a:latin typeface="Trebuchet MS" pitchFamily="34" charset="0"/>
              </a:rPr>
              <a:t> = 'binary')</a:t>
            </a:r>
          </a:p>
        </p:txBody>
      </p:sp>
    </p:spTree>
    <p:extLst>
      <p:ext uri="{BB962C8B-B14F-4D97-AF65-F5344CB8AC3E}">
        <p14:creationId xmlns:p14="http://schemas.microsoft.com/office/powerpoint/2010/main" val="1391626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훈련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7E1C9-3EDC-42DE-A9F1-4764864DD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30" y="1268760"/>
            <a:ext cx="8191302" cy="26642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history = </a:t>
            </a:r>
            <a:r>
              <a:rPr lang="en-US" altLang="ko-KR" sz="1400" kern="0" dirty="0" err="1">
                <a:latin typeface="Trebuchet MS" pitchFamily="34" charset="0"/>
              </a:rPr>
              <a:t>model.fit_generator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train_generator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steps_per_epoch</a:t>
            </a:r>
            <a:r>
              <a:rPr lang="en-US" altLang="ko-KR" sz="1400" kern="0" dirty="0">
                <a:latin typeface="Trebuchet MS" pitchFamily="34" charset="0"/>
              </a:rPr>
              <a:t> = 100, epochs=10,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validation_data</a:t>
            </a:r>
            <a:r>
              <a:rPr lang="en-US" altLang="ko-KR" sz="1400" kern="0" dirty="0">
                <a:latin typeface="Trebuchet MS" pitchFamily="34" charset="0"/>
              </a:rPr>
              <a:t>=</a:t>
            </a:r>
            <a:r>
              <a:rPr lang="en-US" altLang="ko-KR" sz="1400" kern="0" dirty="0" err="1">
                <a:latin typeface="Trebuchet MS" pitchFamily="34" charset="0"/>
              </a:rPr>
              <a:t>test_generator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validation_steps</a:t>
            </a:r>
            <a:r>
              <a:rPr lang="en-US" altLang="ko-KR" sz="1400" kern="0" dirty="0">
                <a:latin typeface="Trebuchet MS" pitchFamily="34" charset="0"/>
              </a:rPr>
              <a:t>=5)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matplotlib.pyplot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plt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plt.plot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history.history</a:t>
            </a:r>
            <a:r>
              <a:rPr lang="en-US" altLang="ko-KR" sz="1400" kern="0" dirty="0">
                <a:latin typeface="Trebuchet MS" pitchFamily="34" charset="0"/>
              </a:rPr>
              <a:t>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plt.plot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history.history</a:t>
            </a:r>
            <a:r>
              <a:rPr lang="en-US" altLang="ko-KR" sz="1400" kern="0" dirty="0">
                <a:latin typeface="Trebuchet MS" pitchFamily="34" charset="0"/>
              </a:rPr>
              <a:t>['</a:t>
            </a:r>
            <a:r>
              <a:rPr lang="en-US" altLang="ko-KR" sz="1400" kern="0" dirty="0" err="1">
                <a:latin typeface="Trebuchet MS" pitchFamily="34" charset="0"/>
              </a:rPr>
              <a:t>val_accuracy</a:t>
            </a:r>
            <a:r>
              <a:rPr lang="en-US" altLang="ko-KR" sz="1400" kern="0" dirty="0">
                <a:latin typeface="Trebuchet MS" pitchFamily="34" charset="0"/>
              </a:rPr>
              <a:t>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plt.xlabel</a:t>
            </a:r>
            <a:r>
              <a:rPr lang="en-US" altLang="ko-KR" sz="1400" kern="0" dirty="0">
                <a:latin typeface="Trebuchet MS" pitchFamily="34" charset="0"/>
              </a:rPr>
              <a:t>('Epoch')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plt.xlabel</a:t>
            </a:r>
            <a:r>
              <a:rPr lang="en-US" altLang="ko-KR" sz="1400" kern="0" dirty="0">
                <a:latin typeface="Trebuchet MS" pitchFamily="34" charset="0"/>
              </a:rPr>
              <a:t>('Accuracy')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plt.legend</a:t>
            </a:r>
            <a:r>
              <a:rPr lang="en-US" altLang="ko-KR" sz="1400" kern="0" dirty="0">
                <a:latin typeface="Trebuchet MS" pitchFamily="34" charset="0"/>
              </a:rPr>
              <a:t>(['Train', 'Test'], loc='upper left')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plt.show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8FB89-774C-473D-A8EA-8D517ECD9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170" y="4016194"/>
            <a:ext cx="8191302" cy="8529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10/10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100/100 [==============================] - 19s 191ms/step - loss: 0.4509 -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0.7765 - </a:t>
            </a:r>
            <a:r>
              <a:rPr lang="en-US" altLang="ko-KR" sz="1600" kern="0" dirty="0" err="1">
                <a:latin typeface="Trebuchet MS" pitchFamily="34" charset="0"/>
              </a:rPr>
              <a:t>val_loss</a:t>
            </a:r>
            <a:r>
              <a:rPr lang="en-US" altLang="ko-KR" sz="1600" kern="0" dirty="0">
                <a:latin typeface="Trebuchet MS" pitchFamily="34" charset="0"/>
              </a:rPr>
              <a:t>: 0.5774 - </a:t>
            </a:r>
            <a:r>
              <a:rPr lang="en-US" altLang="ko-KR" sz="1600" kern="0" dirty="0" err="1">
                <a:latin typeface="Trebuchet MS" pitchFamily="34" charset="0"/>
              </a:rPr>
              <a:t>val_accuracy</a:t>
            </a:r>
            <a:r>
              <a:rPr lang="en-US" altLang="ko-KR" sz="1600" kern="0" dirty="0">
                <a:latin typeface="Trebuchet MS" pitchFamily="34" charset="0"/>
              </a:rPr>
              <a:t>: 0.7800</a:t>
            </a:r>
          </a:p>
        </p:txBody>
      </p:sp>
    </p:spTree>
    <p:extLst>
      <p:ext uri="{BB962C8B-B14F-4D97-AF65-F5344CB8AC3E}">
        <p14:creationId xmlns:p14="http://schemas.microsoft.com/office/powerpoint/2010/main" val="1898091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8FB89-774C-473D-A8EA-8D517ECD9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916832"/>
            <a:ext cx="8191302" cy="352839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Found 2000 images belonging to 2 classes.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Found 200 images belonging to 2 classes.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1/10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100/100 [==============================] - 20s 195ms/step - loss: 0.7629 - accuracy: 0.5620 - </a:t>
            </a:r>
            <a:r>
              <a:rPr lang="en-US" altLang="ko-KR" sz="1400" kern="0" dirty="0" err="1">
                <a:latin typeface="Trebuchet MS" pitchFamily="34" charset="0"/>
              </a:rPr>
              <a:t>val_loss</a:t>
            </a:r>
            <a:r>
              <a:rPr lang="en-US" altLang="ko-KR" sz="1400" kern="0" dirty="0">
                <a:latin typeface="Trebuchet MS" pitchFamily="34" charset="0"/>
              </a:rPr>
              <a:t>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0.6502 - </a:t>
            </a:r>
            <a:r>
              <a:rPr lang="en-US" altLang="ko-KR" sz="1400" kern="0" dirty="0" err="1">
                <a:latin typeface="Trebuchet MS" pitchFamily="34" charset="0"/>
              </a:rPr>
              <a:t>val_accuracy</a:t>
            </a:r>
            <a:r>
              <a:rPr lang="en-US" altLang="ko-KR" sz="1400" kern="0" dirty="0">
                <a:latin typeface="Trebuchet MS" pitchFamily="34" charset="0"/>
              </a:rPr>
              <a:t>: 0.7300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10/10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100/100 [==============================] - 19s 191ms/step - loss: 0.4509 - accuracy: 0.7765 - </a:t>
            </a:r>
            <a:r>
              <a:rPr lang="en-US" altLang="ko-KR" sz="1400" kern="0" dirty="0" err="1">
                <a:latin typeface="Trebuchet MS" pitchFamily="34" charset="0"/>
              </a:rPr>
              <a:t>val_loss</a:t>
            </a:r>
            <a:r>
              <a:rPr lang="en-US" altLang="ko-KR" sz="1400" kern="0" dirty="0">
                <a:latin typeface="Trebuchet MS" pitchFamily="34" charset="0"/>
              </a:rPr>
              <a:t>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0.5774 - </a:t>
            </a:r>
            <a:r>
              <a:rPr lang="en-US" altLang="ko-KR" sz="1400" kern="0" dirty="0" err="1">
                <a:latin typeface="Trebuchet MS" pitchFamily="34" charset="0"/>
              </a:rPr>
              <a:t>val_accuracy</a:t>
            </a:r>
            <a:r>
              <a:rPr lang="en-US" altLang="ko-KR" sz="1400" kern="0" dirty="0">
                <a:latin typeface="Trebuchet MS" pitchFamily="34" charset="0"/>
              </a:rPr>
              <a:t>: 0.7800</a:t>
            </a:r>
          </a:p>
        </p:txBody>
      </p:sp>
    </p:spTree>
    <p:extLst>
      <p:ext uri="{BB962C8B-B14F-4D97-AF65-F5344CB8AC3E}">
        <p14:creationId xmlns:p14="http://schemas.microsoft.com/office/powerpoint/2010/main" val="397322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결과 그래프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7E1C9-3EDC-42DE-A9F1-4764864DD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30" y="1628800"/>
            <a:ext cx="8191302" cy="1800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matplotlib.pyplot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plt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plt.plot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history.history</a:t>
            </a:r>
            <a:r>
              <a:rPr lang="en-US" altLang="ko-KR" sz="1400" kern="0" dirty="0">
                <a:latin typeface="Trebuchet MS" pitchFamily="34" charset="0"/>
              </a:rPr>
              <a:t>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plt.plot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history.history</a:t>
            </a:r>
            <a:r>
              <a:rPr lang="en-US" altLang="ko-KR" sz="1400" kern="0" dirty="0">
                <a:latin typeface="Trebuchet MS" pitchFamily="34" charset="0"/>
              </a:rPr>
              <a:t>['</a:t>
            </a:r>
            <a:r>
              <a:rPr lang="en-US" altLang="ko-KR" sz="1400" kern="0" dirty="0" err="1">
                <a:latin typeface="Trebuchet MS" pitchFamily="34" charset="0"/>
              </a:rPr>
              <a:t>val_accuracy</a:t>
            </a:r>
            <a:r>
              <a:rPr lang="en-US" altLang="ko-KR" sz="1400" kern="0" dirty="0">
                <a:latin typeface="Trebuchet MS" pitchFamily="34" charset="0"/>
              </a:rPr>
              <a:t>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plt.xlabel</a:t>
            </a:r>
            <a:r>
              <a:rPr lang="en-US" altLang="ko-KR" sz="1400" kern="0" dirty="0">
                <a:latin typeface="Trebuchet MS" pitchFamily="34" charset="0"/>
              </a:rPr>
              <a:t>('Epoch')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plt.xlabel</a:t>
            </a:r>
            <a:r>
              <a:rPr lang="en-US" altLang="ko-KR" sz="1400" kern="0" dirty="0">
                <a:latin typeface="Trebuchet MS" pitchFamily="34" charset="0"/>
              </a:rPr>
              <a:t>('Accuracy')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plt.legend</a:t>
            </a:r>
            <a:r>
              <a:rPr lang="en-US" altLang="ko-KR" sz="1400" kern="0" dirty="0">
                <a:latin typeface="Trebuchet MS" pitchFamily="34" charset="0"/>
              </a:rPr>
              <a:t>(['Train', 'Test'], loc='upper left')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plt.show</a:t>
            </a:r>
            <a:r>
              <a:rPr lang="en-US" altLang="ko-KR" sz="14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A4FAEB-D39E-4984-8054-3064AAAF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3734776"/>
            <a:ext cx="3741425" cy="28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48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41310-D2BF-496E-905A-14C6C18B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저장과 전이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48C2CE-6DC1-4837-9A1F-BF9A747298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AdobeMyungjoStd-Medium"/>
              </a:rPr>
              <a:t>우리는 이미 학습된 모델의 가중치를 저장할 수 있고</a:t>
            </a:r>
            <a:r>
              <a:rPr lang="en-US" altLang="ko-KR" sz="1800" b="0" i="0" u="none" strike="noStrike" baseline="0" dirty="0">
                <a:latin typeface="AdobeMyungjoStd-Medium"/>
              </a:rPr>
              <a:t>, </a:t>
            </a:r>
            <a:r>
              <a:rPr lang="ko-KR" altLang="en-US" sz="1800" b="0" i="0" u="none" strike="noStrike" baseline="0" dirty="0">
                <a:latin typeface="AdobeMyungjoStd-Medium"/>
              </a:rPr>
              <a:t>필요할 때마다 가중치를 불러와서 바로 신경망이 예측을 할 수 있게 할 수 있다</a:t>
            </a:r>
            <a:r>
              <a:rPr lang="en-US" altLang="ko-KR" sz="1800" b="0" i="0" u="none" strike="noStrike" baseline="0" dirty="0">
                <a:latin typeface="AdobeMyungjoStd-Mediu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BF9C22-485C-0579-CBEB-54BDDE38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581275"/>
            <a:ext cx="60388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76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D619C-7367-4E28-A2E5-9ADDC94C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저장과 복원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F775B-5C34-449E-B86D-82CCCAAFEF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저장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: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</a:rPr>
              <a:t>model.save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(</a:t>
            </a:r>
            <a:r>
              <a:rPr lang="en-US" altLang="ko-KR" b="0" i="0" u="none" strike="noStrike" baseline="0" dirty="0">
                <a:solidFill>
                  <a:srgbClr val="1441FF"/>
                </a:solidFill>
                <a:latin typeface="굴림" panose="020B0600000101010101" pitchFamily="50" charset="-127"/>
              </a:rPr>
              <a:t>'</a:t>
            </a:r>
            <a:r>
              <a:rPr lang="en-US" altLang="ko-KR" b="0" i="0" u="none" strike="noStrike" baseline="0" dirty="0" err="1">
                <a:solidFill>
                  <a:srgbClr val="1441FF"/>
                </a:solidFill>
                <a:latin typeface="굴림" panose="020B0600000101010101" pitchFamily="50" charset="-127"/>
              </a:rPr>
              <a:t>mymodel</a:t>
            </a:r>
            <a:r>
              <a:rPr lang="en-US" altLang="ko-KR" b="0" i="0" u="none" strike="noStrike" baseline="0" dirty="0">
                <a:solidFill>
                  <a:srgbClr val="1441FF"/>
                </a:solidFill>
                <a:latin typeface="굴림" panose="020B0600000101010101" pitchFamily="50" charset="-127"/>
              </a:rPr>
              <a:t>'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굴림" panose="020B0600000101010101" pitchFamily="50" charset="-127"/>
              </a:rPr>
              <a:t>저장되는 정보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신경망 모델의 아키텍처 및 구성</a:t>
            </a: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훈련 중에 학습된 모델의 가중치 값</a:t>
            </a: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신경망 모델의 컴파일 정보</a:t>
            </a:r>
          </a:p>
          <a:p>
            <a:pPr lvl="1"/>
            <a:r>
              <a:rPr lang="ko-KR" altLang="en-US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</a:rPr>
              <a:t>옵티마이저와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 현재 상태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훈련을 중단한 곳에서 다시 시작하기 위해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굴림" panose="020B0600000101010101" pitchFamily="50" charset="-127"/>
              </a:rPr>
              <a:t>저장 형식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1"/>
            <a:r>
              <a:rPr lang="en-US" altLang="ko-KR" b="0" i="0" u="none" strike="noStrike" baseline="0" dirty="0">
                <a:latin typeface="굴림" panose="020B0600000101010101" pitchFamily="50" charset="-127"/>
              </a:rPr>
              <a:t>TensorFlow </a:t>
            </a:r>
            <a:r>
              <a:rPr lang="en-US" altLang="ko-KR" b="0" i="0" u="none" strike="noStrike" baseline="0" dirty="0" err="1">
                <a:latin typeface="굴림" panose="020B0600000101010101" pitchFamily="50" charset="-127"/>
              </a:rPr>
              <a:t>SavedModel</a:t>
            </a:r>
            <a:r>
              <a:rPr lang="en-US" altLang="ko-KR" b="0" i="0" u="none" strike="noStrike" baseline="0" dirty="0">
                <a:latin typeface="굴림" panose="020B0600000101010101" pitchFamily="50" charset="-127"/>
              </a:rPr>
              <a:t> </a:t>
            </a:r>
            <a:r>
              <a:rPr lang="ko-KR" altLang="en-US" b="0" i="0" u="none" strike="noStrike" baseline="0" dirty="0">
                <a:latin typeface="굴림" panose="020B0600000101010101" pitchFamily="50" charset="-127"/>
              </a:rPr>
              <a:t>형식</a:t>
            </a:r>
          </a:p>
          <a:p>
            <a:pPr lvl="1"/>
            <a:r>
              <a:rPr lang="ko-KR" altLang="en-US" b="0" i="0" u="none" strike="noStrike" baseline="0" dirty="0">
                <a:latin typeface="굴림" panose="020B0600000101010101" pitchFamily="50" charset="-127"/>
              </a:rPr>
              <a:t>이전 </a:t>
            </a:r>
            <a:r>
              <a:rPr lang="en-US" altLang="ko-KR" b="0" i="0" u="none" strike="noStrike" baseline="0" dirty="0" err="1">
                <a:latin typeface="굴림" panose="020B0600000101010101" pitchFamily="50" charset="-127"/>
              </a:rPr>
              <a:t>Keras</a:t>
            </a:r>
            <a:r>
              <a:rPr lang="en-US" altLang="ko-KR" b="0" i="0" u="none" strike="noStrike" baseline="0" dirty="0">
                <a:latin typeface="굴림" panose="020B0600000101010101" pitchFamily="50" charset="-127"/>
              </a:rPr>
              <a:t> H5 </a:t>
            </a:r>
            <a:r>
              <a:rPr lang="ko-KR" altLang="en-US" b="0" i="0" u="none" strike="noStrike" baseline="0" dirty="0">
                <a:latin typeface="굴림" panose="020B0600000101010101" pitchFamily="50" charset="-127"/>
              </a:rPr>
              <a:t>형식</a:t>
            </a:r>
            <a:r>
              <a:rPr lang="en-US" altLang="ko-KR" b="0" i="0" u="none" strike="noStrike" baseline="0" dirty="0">
                <a:latin typeface="굴림" panose="020B0600000101010101" pitchFamily="50" charset="-127"/>
              </a:rPr>
              <a:t>.</a:t>
            </a:r>
          </a:p>
          <a:p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복원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: model =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</a:rPr>
              <a:t>load_model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(</a:t>
            </a:r>
            <a:r>
              <a:rPr lang="en-US" altLang="ko-KR" b="0" i="0" u="none" strike="noStrike" baseline="0" dirty="0">
                <a:solidFill>
                  <a:srgbClr val="1441FF"/>
                </a:solidFill>
                <a:latin typeface="굴림" panose="020B0600000101010101" pitchFamily="50" charset="-127"/>
              </a:rPr>
              <a:t>'</a:t>
            </a:r>
            <a:r>
              <a:rPr lang="en-US" altLang="ko-KR" b="0" i="0" u="none" strike="noStrike" baseline="0" dirty="0" err="1">
                <a:solidFill>
                  <a:srgbClr val="1441FF"/>
                </a:solidFill>
                <a:latin typeface="굴림" panose="020B0600000101010101" pitchFamily="50" charset="-127"/>
              </a:rPr>
              <a:t>mymodel</a:t>
            </a:r>
            <a:r>
              <a:rPr lang="en-US" altLang="ko-KR" b="0" i="0" u="none" strike="noStrike" baseline="0" dirty="0">
                <a:solidFill>
                  <a:srgbClr val="1441FF"/>
                </a:solidFill>
                <a:latin typeface="굴림" panose="020B0600000101010101" pitchFamily="50" charset="-127"/>
              </a:rPr>
              <a:t>'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)</a:t>
            </a:r>
            <a:endParaRPr lang="ko-KR" altLang="en-US" dirty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89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신경망은 영상 인식에만 사용되는 것이 아니지만 생물체의 영상 처리 구조에서 힌트를 얻었다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84A81B-644C-6BDF-D4F0-98392CD5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73" y="2636912"/>
            <a:ext cx="6130453" cy="17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6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9B64-9D10-43E9-B0BF-E0AF64EE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B0177-C326-4F54-9AB5-C92297A01B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7F9AF-65CB-481E-BEB7-C72DB4427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30" y="908720"/>
            <a:ext cx="8191302" cy="57206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numpy</a:t>
            </a:r>
            <a:r>
              <a:rPr lang="en-US" altLang="ko-KR" sz="14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tensorflow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tf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난수로 훈련 예제를 만든다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test_input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np.random.random</a:t>
            </a:r>
            <a:r>
              <a:rPr lang="en-US" altLang="ko-KR" sz="1400" kern="0" dirty="0">
                <a:latin typeface="Trebuchet MS" pitchFamily="34" charset="0"/>
              </a:rPr>
              <a:t>((128, 32))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test_target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np.random.random</a:t>
            </a:r>
            <a:r>
              <a:rPr lang="en-US" altLang="ko-KR" sz="1400" kern="0" dirty="0">
                <a:latin typeface="Trebuchet MS" pitchFamily="34" charset="0"/>
              </a:rPr>
              <a:t>((128,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입력이 </a:t>
            </a:r>
            <a:r>
              <a:rPr lang="en-US" altLang="ko-KR" sz="1400" kern="0" dirty="0">
                <a:latin typeface="Trebuchet MS" pitchFamily="34" charset="0"/>
              </a:rPr>
              <a:t>32, </a:t>
            </a:r>
            <a:r>
              <a:rPr lang="ko-KR" altLang="en-US" sz="1400" kern="0" dirty="0">
                <a:latin typeface="Trebuchet MS" pitchFamily="34" charset="0"/>
              </a:rPr>
              <a:t>출력이 </a:t>
            </a:r>
            <a:r>
              <a:rPr lang="en-US" altLang="ko-KR" sz="1400" kern="0" dirty="0">
                <a:latin typeface="Trebuchet MS" pitchFamily="34" charset="0"/>
              </a:rPr>
              <a:t>1 </a:t>
            </a:r>
            <a:r>
              <a:rPr lang="ko-KR" altLang="en-US" sz="1400" kern="0" dirty="0">
                <a:latin typeface="Trebuchet MS" pitchFamily="34" charset="0"/>
              </a:rPr>
              <a:t>노드인 신경망 모델을 구축한다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  <a:r>
              <a:rPr lang="ko-KR" altLang="en-US" sz="1400" kern="0" dirty="0">
                <a:latin typeface="Trebuchet MS" pitchFamily="34" charset="0"/>
              </a:rPr>
              <a:t>함수형 </a:t>
            </a:r>
            <a:r>
              <a:rPr lang="en-US" altLang="ko-KR" sz="1400" kern="0" dirty="0">
                <a:latin typeface="Trebuchet MS" pitchFamily="34" charset="0"/>
              </a:rPr>
              <a:t>API</a:t>
            </a:r>
            <a:r>
              <a:rPr lang="ko-KR" altLang="en-US" sz="1400" kern="0" dirty="0">
                <a:latin typeface="Trebuchet MS" pitchFamily="34" charset="0"/>
              </a:rPr>
              <a:t>를 사용하였다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inputs = </a:t>
            </a:r>
            <a:r>
              <a:rPr lang="en-US" altLang="ko-KR" sz="1400" kern="0" dirty="0" err="1">
                <a:latin typeface="Trebuchet MS" pitchFamily="34" charset="0"/>
              </a:rPr>
              <a:t>tf.keras.Input</a:t>
            </a:r>
            <a:r>
              <a:rPr lang="en-US" altLang="ko-KR" sz="1400" kern="0" dirty="0">
                <a:latin typeface="Trebuchet MS" pitchFamily="34" charset="0"/>
              </a:rPr>
              <a:t>(shape=(32,))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outputs = </a:t>
            </a:r>
            <a:r>
              <a:rPr lang="en-US" altLang="ko-KR" sz="1400" kern="0" dirty="0" err="1">
                <a:latin typeface="Trebuchet MS" pitchFamily="34" charset="0"/>
              </a:rPr>
              <a:t>tf.keras.layers.Dense</a:t>
            </a:r>
            <a:r>
              <a:rPr lang="en-US" altLang="ko-KR" sz="1400" kern="0" dirty="0">
                <a:latin typeface="Trebuchet MS" pitchFamily="34" charset="0"/>
              </a:rPr>
              <a:t>(1)(inputs)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model = </a:t>
            </a:r>
            <a:r>
              <a:rPr lang="en-US" altLang="ko-KR" sz="1400" kern="0" dirty="0" err="1">
                <a:latin typeface="Trebuchet MS" pitchFamily="34" charset="0"/>
              </a:rPr>
              <a:t>tf.keras.Model</a:t>
            </a:r>
            <a:r>
              <a:rPr lang="en-US" altLang="ko-KR" sz="1400" kern="0" dirty="0">
                <a:latin typeface="Trebuchet MS" pitchFamily="34" charset="0"/>
              </a:rPr>
              <a:t>(inputs, outputs)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model.compile</a:t>
            </a:r>
            <a:r>
              <a:rPr lang="en-US" altLang="ko-KR" sz="1400" kern="0" dirty="0">
                <a:latin typeface="Trebuchet MS" pitchFamily="34" charset="0"/>
              </a:rPr>
              <a:t>(optimizer="</a:t>
            </a:r>
            <a:r>
              <a:rPr lang="en-US" altLang="ko-KR" sz="1400" kern="0" dirty="0" err="1">
                <a:latin typeface="Trebuchet MS" pitchFamily="34" charset="0"/>
              </a:rPr>
              <a:t>adam</a:t>
            </a:r>
            <a:r>
              <a:rPr lang="en-US" altLang="ko-KR" sz="1400" kern="0" dirty="0">
                <a:latin typeface="Trebuchet MS" pitchFamily="34" charset="0"/>
              </a:rPr>
              <a:t>", loss="</a:t>
            </a:r>
            <a:r>
              <a:rPr lang="en-US" altLang="ko-KR" sz="1400" kern="0" dirty="0" err="1">
                <a:latin typeface="Trebuchet MS" pitchFamily="34" charset="0"/>
              </a:rPr>
              <a:t>mean_squared_error</a:t>
            </a:r>
            <a:r>
              <a:rPr lang="en-US" altLang="ko-KR" sz="1400" kern="0" dirty="0">
                <a:latin typeface="Trebuchet MS" pitchFamily="34" charset="0"/>
              </a:rPr>
              <a:t>")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신경망을 </a:t>
            </a:r>
            <a:r>
              <a:rPr lang="en-US" altLang="ko-KR" sz="1400" kern="0" dirty="0">
                <a:latin typeface="Trebuchet MS" pitchFamily="34" charset="0"/>
              </a:rPr>
              <a:t>3</a:t>
            </a:r>
            <a:r>
              <a:rPr lang="ko-KR" altLang="en-US" sz="1400" kern="0" dirty="0">
                <a:latin typeface="Trebuchet MS" pitchFamily="34" charset="0"/>
              </a:rPr>
              <a:t>번 훈련시킨다</a:t>
            </a:r>
            <a:r>
              <a:rPr lang="en-US" altLang="ko-KR" sz="14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model.fit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test_input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test_target</a:t>
            </a:r>
            <a:r>
              <a:rPr lang="en-US" altLang="ko-KR" sz="1400" kern="0" dirty="0">
                <a:latin typeface="Trebuchet MS" pitchFamily="34" charset="0"/>
              </a:rPr>
              <a:t>, epochs=3)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3</a:t>
            </a:r>
            <a:r>
              <a:rPr lang="ko-KR" altLang="en-US" sz="1400" kern="0" dirty="0">
                <a:latin typeface="Trebuchet MS" pitchFamily="34" charset="0"/>
              </a:rPr>
              <a:t>의 </a:t>
            </a:r>
            <a:r>
              <a:rPr lang="ko-KR" altLang="en-US" sz="1400" kern="0" dirty="0" err="1">
                <a:latin typeface="Trebuchet MS" pitchFamily="34" charset="0"/>
              </a:rPr>
              <a:t>에포크를</a:t>
            </a:r>
            <a:r>
              <a:rPr lang="ko-KR" altLang="en-US" sz="1400" kern="0" dirty="0">
                <a:latin typeface="Trebuchet MS" pitchFamily="34" charset="0"/>
              </a:rPr>
              <a:t> 수행한 모델을 저장한다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model.save</a:t>
            </a:r>
            <a:r>
              <a:rPr lang="en-US" altLang="ko-KR" sz="1400" kern="0" dirty="0">
                <a:latin typeface="Trebuchet MS" pitchFamily="34" charset="0"/>
              </a:rPr>
              <a:t>("</a:t>
            </a:r>
            <a:r>
              <a:rPr lang="en-US" altLang="ko-KR" sz="1400" kern="0" dirty="0" err="1">
                <a:latin typeface="Trebuchet MS" pitchFamily="34" charset="0"/>
              </a:rPr>
              <a:t>my_model</a:t>
            </a:r>
            <a:r>
              <a:rPr lang="en-US" altLang="ko-KR" sz="1400" kern="0" dirty="0">
                <a:latin typeface="Trebuchet MS" pitchFamily="34" charset="0"/>
              </a:rPr>
              <a:t>")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저장된 모델을 불러온다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saved_model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tf.keras.models.load_model</a:t>
            </a:r>
            <a:r>
              <a:rPr lang="en-US" altLang="ko-KR" sz="1400" kern="0" dirty="0">
                <a:latin typeface="Trebuchet MS" pitchFamily="34" charset="0"/>
              </a:rPr>
              <a:t>("</a:t>
            </a:r>
            <a:r>
              <a:rPr lang="en-US" altLang="ko-KR" sz="1400" kern="0" dirty="0" err="1">
                <a:latin typeface="Trebuchet MS" pitchFamily="34" charset="0"/>
              </a:rPr>
              <a:t>my_model</a:t>
            </a:r>
            <a:r>
              <a:rPr lang="en-US" altLang="ko-KR" sz="1400" kern="0" dirty="0">
                <a:latin typeface="Trebuchet MS" pitchFamily="34" charset="0"/>
              </a:rPr>
              <a:t>")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# </a:t>
            </a:r>
            <a:r>
              <a:rPr lang="ko-KR" altLang="en-US" sz="1400" kern="0" dirty="0">
                <a:latin typeface="Trebuchet MS" pitchFamily="34" charset="0"/>
              </a:rPr>
              <a:t>저장된 모델을 다시 학습시킨다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saved_model.fit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test_input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test_target</a:t>
            </a:r>
            <a:r>
              <a:rPr lang="en-US" altLang="ko-KR" sz="1400" kern="0" dirty="0">
                <a:latin typeface="Trebuchet MS" pitchFamily="34" charset="0"/>
              </a:rPr>
              <a:t>, epochs=3)</a:t>
            </a:r>
          </a:p>
        </p:txBody>
      </p:sp>
    </p:spTree>
    <p:extLst>
      <p:ext uri="{BB962C8B-B14F-4D97-AF65-F5344CB8AC3E}">
        <p14:creationId xmlns:p14="http://schemas.microsoft.com/office/powerpoint/2010/main" val="893847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9B64-9D10-43E9-B0BF-E0AF64EE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7F9AF-65CB-481E-BEB7-C72DB4427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30" y="1600200"/>
            <a:ext cx="8191302" cy="334096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4/4 [==============================] - 0s 499us/step - loss: 0.7929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2/3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4/4 [==============================] - 0s 499us/step - loss: 0.7068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3/3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4/4 [==============================] - 0s 498us/step - loss: 0.6226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INFO:tensorflow:Assets</a:t>
            </a:r>
            <a:r>
              <a:rPr lang="en-US" altLang="ko-KR" sz="1400" kern="0" dirty="0">
                <a:latin typeface="Trebuchet MS" pitchFamily="34" charset="0"/>
              </a:rPr>
              <a:t> written to: </a:t>
            </a:r>
            <a:r>
              <a:rPr lang="en-US" altLang="ko-KR" sz="1400" kern="0" dirty="0" err="1">
                <a:latin typeface="Trebuchet MS" pitchFamily="34" charset="0"/>
              </a:rPr>
              <a:t>my_model</a:t>
            </a:r>
            <a:r>
              <a:rPr lang="en-US" altLang="ko-KR" sz="1400" kern="0" dirty="0">
                <a:latin typeface="Trebuchet MS" pitchFamily="34" charset="0"/>
              </a:rPr>
              <a:t>\assets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4/4 [==============================] - 0s 748us/step - loss: 0.5518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2/3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4/4 [==============================] - 0s 564us/step - loss: 0.4866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3/3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4/4 [==============================] - 0s 505us/step - loss: 0.4354</a:t>
            </a:r>
          </a:p>
        </p:txBody>
      </p:sp>
    </p:spTree>
    <p:extLst>
      <p:ext uri="{BB962C8B-B14F-4D97-AF65-F5344CB8AC3E}">
        <p14:creationId xmlns:p14="http://schemas.microsoft.com/office/powerpoint/2010/main" val="204837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C89B-4017-4423-ABBE-C19343AC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전이학습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CC9C8-B429-4714-8E5A-6D5DADB9A7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은 하나의 문제에 대해 학습한 신경망의 모델과 가중치를</a:t>
            </a:r>
            <a:r>
              <a:rPr lang="en-US" altLang="ko-KR" dirty="0"/>
              <a:t>, </a:t>
            </a:r>
            <a:r>
              <a:rPr lang="ko-KR" altLang="en-US" dirty="0"/>
              <a:t>새로운 문제에 적용하는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381566-AAD6-8092-4440-104A5560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636912"/>
            <a:ext cx="4909964" cy="25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59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EB10-A604-46DB-BD97-322490A5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전이 학습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3065186-EBAD-08C9-8656-2A3F98A030B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20581"/>
            <a:ext cx="8153400" cy="4055038"/>
          </a:xfrm>
        </p:spPr>
      </p:pic>
    </p:spTree>
    <p:extLst>
      <p:ext uri="{BB962C8B-B14F-4D97-AF65-F5344CB8AC3E}">
        <p14:creationId xmlns:p14="http://schemas.microsoft.com/office/powerpoint/2010/main" val="3231958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EE0A7-04BE-4AE7-AB72-428C4602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훈련된 신경망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F086E-2072-4515-958C-6F16796F0C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케라스는</a:t>
            </a:r>
            <a:r>
              <a:rPr lang="ko-KR" altLang="en-US" dirty="0"/>
              <a:t> 사전 훈련된 딥러닝 모델들을 제공한다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ko-KR" altLang="en-US" dirty="0" err="1"/>
              <a:t>케라스에서는</a:t>
            </a:r>
            <a:r>
              <a:rPr lang="ko-KR" altLang="en-US" dirty="0"/>
              <a:t> “</a:t>
            </a:r>
            <a:r>
              <a:rPr lang="ko-KR" altLang="en-US" dirty="0" err="1"/>
              <a:t>케라스</a:t>
            </a:r>
            <a:r>
              <a:rPr lang="ko-KR" altLang="en-US" dirty="0"/>
              <a:t> 애플리케이션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 applications)”</a:t>
            </a:r>
            <a:r>
              <a:rPr lang="ko-KR" altLang="en-US" dirty="0"/>
              <a:t>이라고 부른다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529AC1-38B2-3CAC-BE2B-88B4E132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18" y="2420888"/>
            <a:ext cx="6142459" cy="38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64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14221-E6AA-4D18-876C-543F55D0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훈련된 모델을 내 프로젝트에 맞게 재정의하기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2236CEB-7D6D-2EC5-3CEE-F2C54739910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03425" y="1781175"/>
            <a:ext cx="5372100" cy="4133850"/>
          </a:xfrm>
        </p:spPr>
      </p:pic>
    </p:spTree>
    <p:extLst>
      <p:ext uri="{BB962C8B-B14F-4D97-AF65-F5344CB8AC3E}">
        <p14:creationId xmlns:p14="http://schemas.microsoft.com/office/powerpoint/2010/main" val="2919836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1B324-9E05-45BA-8FEA-1E1B5760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47BA7-7143-4200-843C-0D749B1237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첫 번째 예제는 </a:t>
            </a:r>
            <a:r>
              <a:rPr lang="en-US" altLang="ko-KR" sz="1800" b="0" i="0" u="none" strike="noStrike" baseline="0" dirty="0">
                <a:latin typeface="SandSm"/>
              </a:rPr>
              <a:t>ResNet50</a:t>
            </a:r>
            <a:r>
              <a:rPr lang="ko-KR" altLang="en-US" sz="1800" b="0" i="0" u="none" strike="noStrike" baseline="0" dirty="0">
                <a:latin typeface="SandSm"/>
              </a:rPr>
              <a:t>을 </a:t>
            </a:r>
            <a:r>
              <a:rPr lang="ko-KR" altLang="en-US" sz="1800" b="0" i="0" u="none" strike="noStrike" baseline="0" dirty="0" err="1">
                <a:latin typeface="SandSm"/>
              </a:rPr>
              <a:t>다운로드받아서</a:t>
            </a:r>
            <a:r>
              <a:rPr lang="ko-KR" altLang="en-US" sz="1800" b="0" i="0" u="none" strike="noStrike" baseline="0" dirty="0">
                <a:latin typeface="SandSm"/>
              </a:rPr>
              <a:t> 변경하지 않고 그대로 사용해보자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구체적으로 인터넷에서 강아지 사진을 다운받아서 올바르게 인식하는지를 보자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A7DA8-6EA6-48F7-BCAA-FBFF34D8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780928"/>
            <a:ext cx="3396343" cy="25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85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412776"/>
            <a:ext cx="8191302" cy="377301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tensorflow.keras.applications.resnet50 import ResNet50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tensorflow.keras.preprocessing</a:t>
            </a:r>
            <a:r>
              <a:rPr lang="en-US" altLang="ko-KR" sz="1400" kern="0" dirty="0">
                <a:latin typeface="Trebuchet MS" pitchFamily="34" charset="0"/>
              </a:rPr>
              <a:t> import image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tensorflow.keras.applications.resnet50 import </a:t>
            </a:r>
            <a:r>
              <a:rPr lang="en-US" altLang="ko-KR" sz="1400" kern="0" dirty="0" err="1">
                <a:latin typeface="Trebuchet MS" pitchFamily="34" charset="0"/>
              </a:rPr>
              <a:t>preprocess_input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decode_predictions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numpy</a:t>
            </a:r>
            <a:r>
              <a:rPr lang="en-US" altLang="ko-KR" sz="14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model = ResNet50(weights='</a:t>
            </a:r>
            <a:r>
              <a:rPr lang="en-US" altLang="ko-KR" sz="1400" kern="0" dirty="0" err="1">
                <a:latin typeface="Trebuchet MS" pitchFamily="34" charset="0"/>
              </a:rPr>
              <a:t>imagenet</a:t>
            </a:r>
            <a:r>
              <a:rPr lang="en-US" altLang="ko-KR" sz="1400" kern="0">
                <a:latin typeface="Trebuchet MS" pitchFamily="34" charset="0"/>
              </a:rPr>
              <a:t>')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img_path</a:t>
            </a:r>
            <a:r>
              <a:rPr lang="en-US" altLang="ko-KR" sz="1400" kern="0" dirty="0">
                <a:latin typeface="Trebuchet MS" pitchFamily="34" charset="0"/>
              </a:rPr>
              <a:t> = 'dog.jpg'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img</a:t>
            </a:r>
            <a:r>
              <a:rPr lang="en-US" altLang="ko-KR" sz="1400" kern="0" dirty="0">
                <a:latin typeface="Trebuchet MS" pitchFamily="34" charset="0"/>
              </a:rPr>
              <a:t> = </a:t>
            </a:r>
            <a:r>
              <a:rPr lang="en-US" altLang="ko-KR" sz="1400" kern="0" dirty="0" err="1">
                <a:latin typeface="Trebuchet MS" pitchFamily="34" charset="0"/>
              </a:rPr>
              <a:t>image.load_img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img_path</a:t>
            </a:r>
            <a:r>
              <a:rPr lang="en-US" altLang="ko-KR" sz="1400" kern="0" dirty="0">
                <a:latin typeface="Trebuchet MS" pitchFamily="34" charset="0"/>
              </a:rPr>
              <a:t>, </a:t>
            </a:r>
            <a:r>
              <a:rPr lang="en-US" altLang="ko-KR" sz="1400" kern="0" dirty="0" err="1">
                <a:latin typeface="Trebuchet MS" pitchFamily="34" charset="0"/>
              </a:rPr>
              <a:t>target_size</a:t>
            </a:r>
            <a:r>
              <a:rPr lang="en-US" altLang="ko-KR" sz="1400" kern="0" dirty="0">
                <a:latin typeface="Trebuchet MS" pitchFamily="34" charset="0"/>
              </a:rPr>
              <a:t>=(224, 224))	# </a:t>
            </a:r>
            <a:r>
              <a:rPr lang="ko-KR" altLang="en-US" sz="1400" kern="0" dirty="0">
                <a:latin typeface="Trebuchet MS" pitchFamily="34" charset="0"/>
              </a:rPr>
              <a:t>영상 크기를 변경하고 적재한다</a:t>
            </a:r>
            <a:r>
              <a:rPr lang="en-US" altLang="ko-KR" sz="14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x = </a:t>
            </a:r>
            <a:r>
              <a:rPr lang="en-US" altLang="ko-KR" sz="1400" kern="0" dirty="0" err="1">
                <a:latin typeface="Trebuchet MS" pitchFamily="34" charset="0"/>
              </a:rPr>
              <a:t>image.img_to_array</a:t>
            </a:r>
            <a:r>
              <a:rPr lang="en-US" altLang="ko-KR" sz="1400" kern="0" dirty="0">
                <a:latin typeface="Trebuchet MS" pitchFamily="34" charset="0"/>
              </a:rPr>
              <a:t>(</a:t>
            </a:r>
            <a:r>
              <a:rPr lang="en-US" altLang="ko-KR" sz="1400" kern="0" dirty="0" err="1">
                <a:latin typeface="Trebuchet MS" pitchFamily="34" charset="0"/>
              </a:rPr>
              <a:t>img</a:t>
            </a:r>
            <a:r>
              <a:rPr lang="en-US" altLang="ko-KR" sz="1400" kern="0" dirty="0">
                <a:latin typeface="Trebuchet MS" pitchFamily="34" charset="0"/>
              </a:rPr>
              <a:t>)	# </a:t>
            </a:r>
            <a:r>
              <a:rPr lang="ko-KR" altLang="en-US" sz="1400" kern="0" dirty="0">
                <a:latin typeface="Trebuchet MS" pitchFamily="34" charset="0"/>
              </a:rPr>
              <a:t>영상을 </a:t>
            </a:r>
            <a:r>
              <a:rPr lang="ko-KR" altLang="en-US" sz="1400" kern="0" dirty="0" err="1">
                <a:latin typeface="Trebuchet MS" pitchFamily="34" charset="0"/>
              </a:rPr>
              <a:t>넘파이</a:t>
            </a:r>
            <a:r>
              <a:rPr lang="ko-KR" altLang="en-US" sz="1400" kern="0" dirty="0">
                <a:latin typeface="Trebuchet MS" pitchFamily="34" charset="0"/>
              </a:rPr>
              <a:t> 배열로 변환한다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x = </a:t>
            </a:r>
            <a:r>
              <a:rPr lang="en-US" altLang="ko-KR" sz="1400" kern="0" dirty="0" err="1">
                <a:latin typeface="Trebuchet MS" pitchFamily="34" charset="0"/>
              </a:rPr>
              <a:t>np.expand_dims</a:t>
            </a:r>
            <a:r>
              <a:rPr lang="en-US" altLang="ko-KR" sz="1400" kern="0" dirty="0">
                <a:latin typeface="Trebuchet MS" pitchFamily="34" charset="0"/>
              </a:rPr>
              <a:t>(x, axis=0)	# </a:t>
            </a:r>
            <a:r>
              <a:rPr lang="ko-KR" altLang="en-US" sz="1400" kern="0" dirty="0">
                <a:latin typeface="Trebuchet MS" pitchFamily="34" charset="0"/>
              </a:rPr>
              <a:t>차원을 하나 늘인다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  <a:r>
              <a:rPr lang="ko-KR" altLang="en-US" sz="1400" kern="0" dirty="0">
                <a:latin typeface="Trebuchet MS" pitchFamily="34" charset="0"/>
              </a:rPr>
              <a:t>배치 크기가 필요하다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x = </a:t>
            </a:r>
            <a:r>
              <a:rPr lang="en-US" altLang="ko-KR" sz="1400" kern="0" dirty="0" err="1">
                <a:latin typeface="Trebuchet MS" pitchFamily="34" charset="0"/>
              </a:rPr>
              <a:t>preprocess_input</a:t>
            </a:r>
            <a:r>
              <a:rPr lang="en-US" altLang="ko-KR" sz="1400" kern="0" dirty="0">
                <a:latin typeface="Trebuchet MS" pitchFamily="34" charset="0"/>
              </a:rPr>
              <a:t>(x)	# ResNet50</a:t>
            </a:r>
            <a:r>
              <a:rPr lang="ko-KR" altLang="en-US" sz="1400" kern="0" dirty="0">
                <a:latin typeface="Trebuchet MS" pitchFamily="34" charset="0"/>
              </a:rPr>
              <a:t>이 요구하는 전처리를 한다</a:t>
            </a:r>
            <a:r>
              <a:rPr lang="en-US" altLang="ko-KR" sz="14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preds = </a:t>
            </a:r>
            <a:r>
              <a:rPr lang="en-US" altLang="ko-KR" sz="1400" kern="0" dirty="0" err="1">
                <a:latin typeface="Trebuchet MS" pitchFamily="34" charset="0"/>
              </a:rPr>
              <a:t>model.predict</a:t>
            </a:r>
            <a:r>
              <a:rPr lang="en-US" altLang="ko-KR" sz="1400" kern="0" dirty="0">
                <a:latin typeface="Trebuchet MS" pitchFamily="34" charset="0"/>
              </a:rPr>
              <a:t>(x)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print('</a:t>
            </a:r>
            <a:r>
              <a:rPr lang="ko-KR" altLang="en-US" sz="1400" kern="0" dirty="0">
                <a:latin typeface="Trebuchet MS" pitchFamily="34" charset="0"/>
              </a:rPr>
              <a:t>예측</a:t>
            </a:r>
            <a:r>
              <a:rPr lang="en-US" altLang="ko-KR" sz="1400" kern="0" dirty="0">
                <a:latin typeface="Trebuchet MS" pitchFamily="34" charset="0"/>
              </a:rPr>
              <a:t>:', </a:t>
            </a:r>
            <a:r>
              <a:rPr lang="en-US" altLang="ko-KR" sz="1400" kern="0" dirty="0" err="1">
                <a:latin typeface="Trebuchet MS" pitchFamily="34" charset="0"/>
              </a:rPr>
              <a:t>decode_predictions</a:t>
            </a:r>
            <a:r>
              <a:rPr lang="en-US" altLang="ko-KR" sz="1400" kern="0" dirty="0">
                <a:latin typeface="Trebuchet MS" pitchFamily="34" charset="0"/>
              </a:rPr>
              <a:t>(preds, top=3)[0])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5ED8E-518C-45FF-8BFD-5CFF49E38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5599584"/>
            <a:ext cx="8191302" cy="67667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400" kern="0" dirty="0">
                <a:latin typeface="Trebuchet MS" pitchFamily="34" charset="0"/>
              </a:rPr>
              <a:t>예측</a:t>
            </a:r>
            <a:r>
              <a:rPr lang="en-US" altLang="ko-KR" sz="1400" kern="0" dirty="0">
                <a:latin typeface="Trebuchet MS" pitchFamily="34" charset="0"/>
              </a:rPr>
              <a:t>: [('n02111889', 'Samoyed', 0.9557966), ('n02114548', '</a:t>
            </a:r>
            <a:r>
              <a:rPr lang="en-US" altLang="ko-KR" sz="1400" kern="0" dirty="0" err="1">
                <a:latin typeface="Trebuchet MS" pitchFamily="34" charset="0"/>
              </a:rPr>
              <a:t>white_wolf</a:t>
            </a:r>
            <a:r>
              <a:rPr lang="en-US" altLang="ko-KR" sz="1400" kern="0" dirty="0">
                <a:latin typeface="Trebuchet MS" pitchFamily="34" charset="0"/>
              </a:rPr>
              <a:t>', 0.01857086), ('n02112018', 'Pomeranian', 0.00947881)]</a:t>
            </a:r>
          </a:p>
        </p:txBody>
      </p:sp>
    </p:spTree>
    <p:extLst>
      <p:ext uri="{BB962C8B-B14F-4D97-AF65-F5344CB8AC3E}">
        <p14:creationId xmlns:p14="http://schemas.microsoft.com/office/powerpoint/2010/main" val="3172764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1B324-9E05-45BA-8FEA-1E1B5760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#2:</a:t>
            </a:r>
            <a:r>
              <a:rPr lang="ko-KR" altLang="en-US" dirty="0"/>
              <a:t>사전 훈련 된 모델을 특징 </a:t>
            </a:r>
            <a:r>
              <a:rPr lang="ko-KR" altLang="en-US" dirty="0" err="1"/>
              <a:t>추출기</a:t>
            </a:r>
            <a:r>
              <a:rPr lang="ko-KR" altLang="en-US" dirty="0"/>
              <a:t> 전처리기로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47BA7-7143-4200-843C-0D749B1237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케라스가</a:t>
            </a:r>
            <a:r>
              <a:rPr lang="ko-KR" altLang="en-US" sz="1800" b="0" i="0" u="none" strike="noStrike" baseline="0" dirty="0">
                <a:latin typeface="SandSm"/>
              </a:rPr>
              <a:t> 제공하는 사전 훈련된 모델 중에서 </a:t>
            </a:r>
            <a:r>
              <a:rPr lang="en-US" altLang="ko-KR" sz="1800" b="0" i="0" u="none" strike="noStrike" baseline="0" dirty="0" err="1">
                <a:latin typeface="SandSm"/>
              </a:rPr>
              <a:t>MobileNet</a:t>
            </a:r>
            <a:r>
              <a:rPr lang="ko-KR" altLang="en-US" sz="1800" b="0" i="0" u="none" strike="noStrike" baseline="0" dirty="0">
                <a:latin typeface="SandSm"/>
              </a:rPr>
              <a:t>을 </a:t>
            </a:r>
            <a:r>
              <a:rPr lang="ko-KR" altLang="en-US" sz="1800" b="0" i="0" u="none" strike="noStrike" baseline="0" dirty="0" err="1">
                <a:latin typeface="SandSm"/>
              </a:rPr>
              <a:t>다운로드받고</a:t>
            </a:r>
            <a:r>
              <a:rPr lang="ko-KR" altLang="en-US" sz="1800" b="0" i="0" u="none" strike="noStrike" baseline="0" dirty="0">
                <a:latin typeface="SandSm"/>
              </a:rPr>
              <a:t> 여기에 우리가 만든 분류기 레이어를 붙여서 새로운 신경망을 만든다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endParaRPr lang="en-US" altLang="ko-KR" sz="180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이 신경망을 우리가 가지고 있는 강아지와 고양이 영상으로 학습시켜보자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663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916832"/>
            <a:ext cx="8191302" cy="32689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numpy</a:t>
            </a:r>
            <a:r>
              <a:rPr lang="en-US" altLang="ko-KR" sz="14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import </a:t>
            </a:r>
            <a:r>
              <a:rPr lang="en-US" altLang="ko-KR" sz="1400" kern="0" dirty="0" err="1">
                <a:latin typeface="Trebuchet MS" pitchFamily="34" charset="0"/>
              </a:rPr>
              <a:t>matplotlib.pyplot</a:t>
            </a:r>
            <a:r>
              <a:rPr lang="en-US" altLang="ko-KR" sz="1400" kern="0" dirty="0">
                <a:latin typeface="Trebuchet MS" pitchFamily="34" charset="0"/>
              </a:rPr>
              <a:t> as </a:t>
            </a:r>
            <a:r>
              <a:rPr lang="en-US" altLang="ko-KR" sz="1400" kern="0" dirty="0" err="1">
                <a:latin typeface="Trebuchet MS" pitchFamily="34" charset="0"/>
              </a:rPr>
              <a:t>plt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tensorflow.keras.layers</a:t>
            </a:r>
            <a:r>
              <a:rPr lang="en-US" altLang="ko-KR" sz="1400" kern="0" dirty="0">
                <a:latin typeface="Trebuchet MS" pitchFamily="34" charset="0"/>
              </a:rPr>
              <a:t> import Dense,GlobalAveragePooling2D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tensorflow.keras.applications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MobileNet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tensorflow.keras.preprocessing</a:t>
            </a:r>
            <a:r>
              <a:rPr lang="en-US" altLang="ko-KR" sz="1400" kern="0" dirty="0">
                <a:latin typeface="Trebuchet MS" pitchFamily="34" charset="0"/>
              </a:rPr>
              <a:t> import image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tensorflow.keras.applications.mobilenet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preprocess_input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tensorflow.keras.preprocessing.image</a:t>
            </a:r>
            <a:r>
              <a:rPr lang="en-US" altLang="ko-KR" sz="1400" kern="0" dirty="0">
                <a:latin typeface="Trebuchet MS" pitchFamily="34" charset="0"/>
              </a:rPr>
              <a:t> import </a:t>
            </a:r>
            <a:r>
              <a:rPr lang="en-US" altLang="ko-KR" sz="1400" kern="0" dirty="0" err="1">
                <a:latin typeface="Trebuchet MS" pitchFamily="34" charset="0"/>
              </a:rPr>
              <a:t>ImageDataGenerator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tensorflow.keras.models</a:t>
            </a:r>
            <a:r>
              <a:rPr lang="en-US" altLang="ko-KR" sz="1400" kern="0" dirty="0">
                <a:latin typeface="Trebuchet MS" pitchFamily="34" charset="0"/>
              </a:rPr>
              <a:t> import Model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from </a:t>
            </a:r>
            <a:r>
              <a:rPr lang="en-US" altLang="ko-KR" sz="1400" kern="0" dirty="0" err="1">
                <a:latin typeface="Trebuchet MS" pitchFamily="34" charset="0"/>
              </a:rPr>
              <a:t>tensorflow.keras.optimizers</a:t>
            </a:r>
            <a:r>
              <a:rPr lang="en-US" altLang="ko-KR" sz="1400" kern="0" dirty="0">
                <a:latin typeface="Trebuchet MS" pitchFamily="34" charset="0"/>
              </a:rPr>
              <a:t> import Adam</a:t>
            </a:r>
          </a:p>
        </p:txBody>
      </p:sp>
    </p:spTree>
    <p:extLst>
      <p:ext uri="{BB962C8B-B14F-4D97-AF65-F5344CB8AC3E}">
        <p14:creationId xmlns:p14="http://schemas.microsoft.com/office/powerpoint/2010/main" val="324765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컨벌루션</a:t>
            </a:r>
            <a:r>
              <a:rPr lang="ko-KR" altLang="en-US" dirty="0"/>
              <a:t> 네트워크 체험하기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https://transcranial.github.io/keras-js/#/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21313"/>
            <a:ext cx="7380312" cy="42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90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628800"/>
            <a:ext cx="8191302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base_model</a:t>
            </a:r>
            <a:r>
              <a:rPr lang="en-US" altLang="ko-KR" sz="1400" kern="0" dirty="0">
                <a:latin typeface="Trebuchet MS" pitchFamily="34" charset="0"/>
              </a:rPr>
              <a:t>=</a:t>
            </a:r>
            <a:r>
              <a:rPr lang="en-US" altLang="ko-KR" sz="1400" kern="0" dirty="0" err="1">
                <a:latin typeface="Trebuchet MS" pitchFamily="34" charset="0"/>
              </a:rPr>
              <a:t>MobileNet</a:t>
            </a:r>
            <a:r>
              <a:rPr lang="en-US" altLang="ko-KR" sz="1400" kern="0" dirty="0">
                <a:latin typeface="Trebuchet MS" pitchFamily="34" charset="0"/>
              </a:rPr>
              <a:t>(weights='</a:t>
            </a:r>
            <a:r>
              <a:rPr lang="en-US" altLang="ko-KR" sz="1400" kern="0" dirty="0" err="1">
                <a:latin typeface="Trebuchet MS" pitchFamily="34" charset="0"/>
              </a:rPr>
              <a:t>imagenet</a:t>
            </a:r>
            <a:r>
              <a:rPr lang="en-US" altLang="ko-KR" sz="1400" kern="0" dirty="0">
                <a:latin typeface="Trebuchet MS" pitchFamily="34" charset="0"/>
              </a:rPr>
              <a:t>',</a:t>
            </a:r>
            <a:r>
              <a:rPr lang="en-US" altLang="ko-KR" sz="1400" kern="0" dirty="0" err="1">
                <a:latin typeface="Trebuchet MS" pitchFamily="34" charset="0"/>
              </a:rPr>
              <a:t>include_top</a:t>
            </a:r>
            <a:r>
              <a:rPr lang="en-US" altLang="ko-KR" sz="1400" kern="0" dirty="0">
                <a:latin typeface="Trebuchet MS" pitchFamily="34" charset="0"/>
              </a:rPr>
              <a:t>=False) #imports the </a:t>
            </a:r>
            <a:r>
              <a:rPr lang="en-US" altLang="ko-KR" sz="1400" kern="0" dirty="0" err="1">
                <a:latin typeface="Trebuchet MS" pitchFamily="34" charset="0"/>
              </a:rPr>
              <a:t>mobilenet</a:t>
            </a:r>
            <a:r>
              <a:rPr lang="en-US" altLang="ko-KR" sz="1400" kern="0" dirty="0">
                <a:latin typeface="Trebuchet MS" pitchFamily="34" charset="0"/>
              </a:rPr>
              <a:t> model and discards the last 1000 neuron layer.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x=</a:t>
            </a:r>
            <a:r>
              <a:rPr lang="en-US" altLang="ko-KR" sz="1400" kern="0" dirty="0" err="1">
                <a:latin typeface="Trebuchet MS" pitchFamily="34" charset="0"/>
              </a:rPr>
              <a:t>base_model.output</a:t>
            </a: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x=GlobalAveragePooling2D()(x)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x=Dense(1024,activation='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')(x)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x=Dense(1024,activation='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')(x)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x=Dense(512,activation='</a:t>
            </a:r>
            <a:r>
              <a:rPr lang="en-US" altLang="ko-KR" sz="1400" kern="0" dirty="0" err="1">
                <a:latin typeface="Trebuchet MS" pitchFamily="34" charset="0"/>
              </a:rPr>
              <a:t>relu</a:t>
            </a:r>
            <a:r>
              <a:rPr lang="en-US" altLang="ko-KR" sz="1400" kern="0" dirty="0">
                <a:latin typeface="Trebuchet MS" pitchFamily="34" charset="0"/>
              </a:rPr>
              <a:t>')(x)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preds=Dense(2,activation='</a:t>
            </a:r>
            <a:r>
              <a:rPr lang="en-US" altLang="ko-KR" sz="1400" kern="0" dirty="0" err="1">
                <a:latin typeface="Trebuchet MS" pitchFamily="34" charset="0"/>
              </a:rPr>
              <a:t>softmax</a:t>
            </a:r>
            <a:r>
              <a:rPr lang="en-US" altLang="ko-KR" sz="1400" kern="0" dirty="0">
                <a:latin typeface="Trebuchet MS" pitchFamily="34" charset="0"/>
              </a:rPr>
              <a:t>')(x)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model=Model(inputs=</a:t>
            </a:r>
            <a:r>
              <a:rPr lang="en-US" altLang="ko-KR" sz="1400" kern="0" dirty="0" err="1">
                <a:latin typeface="Trebuchet MS" pitchFamily="34" charset="0"/>
              </a:rPr>
              <a:t>base_model.input,outputs</a:t>
            </a:r>
            <a:r>
              <a:rPr lang="en-US" altLang="ko-KR" sz="1400" kern="0" dirty="0">
                <a:latin typeface="Trebuchet MS" pitchFamily="34" charset="0"/>
              </a:rPr>
              <a:t>=preds)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for layer in </a:t>
            </a:r>
            <a:r>
              <a:rPr lang="en-US" altLang="ko-KR" sz="1400" kern="0" dirty="0" err="1">
                <a:latin typeface="Trebuchet MS" pitchFamily="34" charset="0"/>
              </a:rPr>
              <a:t>model.layers</a:t>
            </a:r>
            <a:r>
              <a:rPr lang="en-US" altLang="ko-KR" sz="1400" kern="0" dirty="0">
                <a:latin typeface="Trebuchet MS" pitchFamily="34" charset="0"/>
              </a:rPr>
              <a:t>[:20]: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layer.trainable</a:t>
            </a:r>
            <a:r>
              <a:rPr lang="en-US" altLang="ko-KR" sz="1400" kern="0" dirty="0">
                <a:latin typeface="Trebuchet MS" pitchFamily="34" charset="0"/>
              </a:rPr>
              <a:t>=False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for layer in </a:t>
            </a:r>
            <a:r>
              <a:rPr lang="en-US" altLang="ko-KR" sz="1400" kern="0" dirty="0" err="1">
                <a:latin typeface="Trebuchet MS" pitchFamily="34" charset="0"/>
              </a:rPr>
              <a:t>model.layers</a:t>
            </a:r>
            <a:r>
              <a:rPr lang="en-US" altLang="ko-KR" sz="1400" kern="0" dirty="0">
                <a:latin typeface="Trebuchet MS" pitchFamily="34" charset="0"/>
              </a:rPr>
              <a:t>[20:]: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    </a:t>
            </a:r>
            <a:r>
              <a:rPr lang="en-US" altLang="ko-KR" sz="1400" kern="0" dirty="0" err="1">
                <a:latin typeface="Trebuchet MS" pitchFamily="34" charset="0"/>
              </a:rPr>
              <a:t>layer.trainable</a:t>
            </a:r>
            <a:r>
              <a:rPr lang="en-US" altLang="ko-KR" sz="1400" kern="0" dirty="0">
                <a:latin typeface="Trebuchet MS" pitchFamily="34" charset="0"/>
              </a:rPr>
              <a:t>=True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4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852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628800"/>
            <a:ext cx="8191302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train_datagen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ImageDataGenerator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preprocessing_function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preprocess_input</a:t>
            </a:r>
            <a:r>
              <a:rPr lang="en-US" altLang="ko-KR" sz="1600" kern="0" dirty="0">
                <a:latin typeface="Trebuchet MS" pitchFamily="34" charset="0"/>
              </a:rPr>
              <a:t>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train_generator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train_datagen.flow_from_directory</a:t>
            </a:r>
            <a:r>
              <a:rPr lang="en-US" altLang="ko-KR" sz="1600" kern="0" dirty="0">
                <a:latin typeface="Trebuchet MS" pitchFamily="34" charset="0"/>
              </a:rPr>
              <a:t>('./</a:t>
            </a:r>
            <a:r>
              <a:rPr lang="en-US" altLang="ko-KR" sz="1600" kern="0" dirty="0" err="1">
                <a:latin typeface="Trebuchet MS" pitchFamily="34" charset="0"/>
              </a:rPr>
              <a:t>Petimages</a:t>
            </a:r>
            <a:r>
              <a:rPr lang="en-US" altLang="ko-KR" sz="1600" kern="0" dirty="0">
                <a:latin typeface="Trebuchet MS" pitchFamily="34" charset="0"/>
              </a:rPr>
              <a:t>/',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</a:t>
            </a:r>
            <a:r>
              <a:rPr lang="en-US" altLang="ko-KR" sz="1600" kern="0" dirty="0" err="1">
                <a:latin typeface="Trebuchet MS" pitchFamily="34" charset="0"/>
              </a:rPr>
              <a:t>target_size</a:t>
            </a:r>
            <a:r>
              <a:rPr lang="en-US" altLang="ko-KR" sz="1600" kern="0" dirty="0">
                <a:latin typeface="Trebuchet MS" pitchFamily="34" charset="0"/>
              </a:rPr>
              <a:t>=(128,128),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</a:t>
            </a:r>
            <a:r>
              <a:rPr lang="en-US" altLang="ko-KR" sz="1600" kern="0" dirty="0" err="1">
                <a:latin typeface="Trebuchet MS" pitchFamily="34" charset="0"/>
              </a:rPr>
              <a:t>color_mode</a:t>
            </a:r>
            <a:r>
              <a:rPr lang="en-US" altLang="ko-KR" sz="1600" kern="0" dirty="0">
                <a:latin typeface="Trebuchet MS" pitchFamily="34" charset="0"/>
              </a:rPr>
              <a:t>='</a:t>
            </a:r>
            <a:r>
              <a:rPr lang="en-US" altLang="ko-KR" sz="1600" kern="0" dirty="0" err="1">
                <a:latin typeface="Trebuchet MS" pitchFamily="34" charset="0"/>
              </a:rPr>
              <a:t>rgb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=32,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</a:t>
            </a:r>
            <a:r>
              <a:rPr lang="en-US" altLang="ko-KR" sz="1600" kern="0" dirty="0" err="1">
                <a:latin typeface="Trebuchet MS" pitchFamily="34" charset="0"/>
              </a:rPr>
              <a:t>class_mode</a:t>
            </a:r>
            <a:r>
              <a:rPr lang="en-US" altLang="ko-KR" sz="1600" kern="0" dirty="0">
                <a:latin typeface="Trebuchet MS" pitchFamily="34" charset="0"/>
              </a:rPr>
              <a:t>='categorical',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shuffle=True)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Adam',loss</a:t>
            </a:r>
            <a:r>
              <a:rPr lang="en-US" altLang="ko-KR" sz="1600" kern="0" dirty="0">
                <a:latin typeface="Trebuchet MS" pitchFamily="34" charset="0"/>
              </a:rPr>
              <a:t>='categorical_</a:t>
            </a:r>
            <a:r>
              <a:rPr lang="en-US" altLang="ko-KR" sz="1600" kern="0" dirty="0" err="1">
                <a:latin typeface="Trebuchet MS" pitchFamily="34" charset="0"/>
              </a:rPr>
              <a:t>crossentropy</a:t>
            </a:r>
            <a:r>
              <a:rPr lang="en-US" altLang="ko-KR" sz="1600" kern="0" dirty="0">
                <a:latin typeface="Trebuchet MS" pitchFamily="34" charset="0"/>
              </a:rPr>
              <a:t>',metrics=['accuracy'])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step_size_train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train_generator.n</a:t>
            </a:r>
            <a:r>
              <a:rPr lang="en-US" altLang="ko-KR" sz="1600" kern="0" dirty="0">
                <a:latin typeface="Trebuchet MS" pitchFamily="34" charset="0"/>
              </a:rPr>
              <a:t>//</a:t>
            </a:r>
            <a:r>
              <a:rPr lang="en-US" altLang="ko-KR" sz="1600" kern="0" dirty="0" err="1">
                <a:latin typeface="Trebuchet MS" pitchFamily="34" charset="0"/>
              </a:rPr>
              <a:t>train_generator.batch_size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model.fit_generator</a:t>
            </a:r>
            <a:r>
              <a:rPr lang="en-US" altLang="ko-KR" sz="1600" kern="0" dirty="0">
                <a:latin typeface="Trebuchet MS" pitchFamily="34" charset="0"/>
              </a:rPr>
              <a:t>(generator=</a:t>
            </a:r>
            <a:r>
              <a:rPr lang="en-US" altLang="ko-KR" sz="1600" kern="0" dirty="0" err="1">
                <a:latin typeface="Trebuchet MS" pitchFamily="34" charset="0"/>
              </a:rPr>
              <a:t>train_generator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</a:t>
            </a:r>
            <a:r>
              <a:rPr lang="en-US" altLang="ko-KR" sz="1600" kern="0" dirty="0" err="1">
                <a:latin typeface="Trebuchet MS" pitchFamily="34" charset="0"/>
              </a:rPr>
              <a:t>steps_per_epoch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step_size_train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epochs=5)</a:t>
            </a:r>
          </a:p>
        </p:txBody>
      </p:sp>
    </p:spTree>
    <p:extLst>
      <p:ext uri="{BB962C8B-B14F-4D97-AF65-F5344CB8AC3E}">
        <p14:creationId xmlns:p14="http://schemas.microsoft.com/office/powerpoint/2010/main" val="1790154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916832"/>
            <a:ext cx="8191302" cy="324036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 err="1">
                <a:latin typeface="Trebuchet MS" pitchFamily="34" charset="0"/>
              </a:rPr>
              <a:t>WARNING:tensorflow</a:t>
            </a:r>
            <a:r>
              <a:rPr lang="en-US" altLang="ko-KR" sz="1400" kern="0" dirty="0">
                <a:latin typeface="Trebuchet MS" pitchFamily="34" charset="0"/>
              </a:rPr>
              <a:t>:`</a:t>
            </a:r>
            <a:r>
              <a:rPr lang="en-US" altLang="ko-KR" sz="1400" kern="0" dirty="0" err="1">
                <a:latin typeface="Trebuchet MS" pitchFamily="34" charset="0"/>
              </a:rPr>
              <a:t>input_shape</a:t>
            </a:r>
            <a:r>
              <a:rPr lang="en-US" altLang="ko-KR" sz="1400" kern="0" dirty="0">
                <a:latin typeface="Trebuchet MS" pitchFamily="34" charset="0"/>
              </a:rPr>
              <a:t>` is undefined or non-square, or `rows` is not in [128, 160, 192, 224]. Weights for input shape (224, 224) will be loaded as the default.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Found 2200 images belonging to 2 classes.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68/68 [==============================] - 30s 434ms/step - loss: 0.4500 - accuracy: 0.8875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2/5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68/68 [==============================] - 30s 443ms/step - loss: 0.2678 - accuracy: 0.9096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3/5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68/68 [==============================] - 29s 430ms/step - loss: 0.2181 - accuracy: 0.9179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4/5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68/68 [==============================] - 29s 431ms/step - loss: 0.1864 - accuracy: 0.9290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68/68 [==============================] - 29s 431ms/step - loss: 0.1646 - accuracy: 0.9470</a:t>
            </a:r>
          </a:p>
        </p:txBody>
      </p:sp>
    </p:spTree>
    <p:extLst>
      <p:ext uri="{BB962C8B-B14F-4D97-AF65-F5344CB8AC3E}">
        <p14:creationId xmlns:p14="http://schemas.microsoft.com/office/powerpoint/2010/main" val="3271170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영상 인식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(image recognition)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란 영상 안의 물체를 인식하거나 분류하는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영상 인식에 많이 사용되는 신경망은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컨볼루션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인공신경망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(CNN)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컨볼루션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신경망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(CNN)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은 동물의 조직에서 영감을 얻어서 만들어진 신경망이다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CNN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에서 뉴런의 수용 공간은 다른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뉴론들과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약간 겹치게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컨볼루션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신경망은 영상 및 비디오 인식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추천 시스템 및 자연 언어 처리 분야에서 폭넓게 응용되고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풀링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(Pooling)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이란 서브 샘플링이라고도 하는 것으로 입력 데이터의 크기를 줄이는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데이터 증대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(data augmentation)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는 한정된 데이터에서 여러 가지로 변형된 데이터를 만들어내는 기법이다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케라스에서는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save(),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load_model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메소드를 이용하여 가중치를 저장하거나 불러올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전이 학습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(transfer learning)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은 하나의 문제에 대해 학습한 신경망의 모델과 가중치를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새로운 문제에 적용하는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861942-15F8-4863-907F-E44B266D33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신경망을 이용한 방법은 전통적인 컴퓨터 시각 방법과 상당히 다르다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D7EA4-054C-471C-D136-25A56C617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84" y="2276872"/>
            <a:ext cx="7524328" cy="24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6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특징을</a:t>
            </a:r>
            <a:r>
              <a:rPr lang="en-US" altLang="ko-KR" dirty="0"/>
              <a:t> </a:t>
            </a:r>
            <a:r>
              <a:rPr lang="ko-KR" altLang="en-US" dirty="0"/>
              <a:t>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5A6A38-6C33-50FB-827D-79E79879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20888"/>
            <a:ext cx="609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여러 개의 특징을</a:t>
            </a:r>
            <a:r>
              <a:rPr lang="en-US" altLang="ko-KR" dirty="0"/>
              <a:t> </a:t>
            </a:r>
            <a:r>
              <a:rPr lang="ko-KR" altLang="en-US" dirty="0"/>
              <a:t>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E4837-9BCC-6816-17C8-20295A3B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76872"/>
            <a:ext cx="63722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5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특징을 가지고 물체를 분류한다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CCC323-51EB-BECB-C8BF-906E58C1B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92896"/>
            <a:ext cx="58197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49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3361</TotalTime>
  <Words>3193</Words>
  <Application>Microsoft Office PowerPoint</Application>
  <PresentationFormat>화면 슬라이드 쇼(4:3)</PresentationFormat>
  <Paragraphs>369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AdobeMyungjoStd-Medium</vt:lpstr>
      <vt:lpstr>SandSm</vt:lpstr>
      <vt:lpstr>굴림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제16장 영상인식</vt:lpstr>
      <vt:lpstr>학습 목표</vt:lpstr>
      <vt:lpstr>영상 인식이란?</vt:lpstr>
      <vt:lpstr>컨벌루션 신경망(CNN)</vt:lpstr>
      <vt:lpstr>Lab: 컨벌루션 네트워크 체험하기</vt:lpstr>
      <vt:lpstr>전통적인 영상 인식 시스템의 구조</vt:lpstr>
      <vt:lpstr>전통적인 영상 인식 시스템의 구조</vt:lpstr>
      <vt:lpstr>전통적인 영상 인식 시스템의 구조</vt:lpstr>
      <vt:lpstr>전통적인 영상 인식 시스템의 구조</vt:lpstr>
      <vt:lpstr>전통적인 영상 인식 시스템의 구조</vt:lpstr>
      <vt:lpstr>심층 신경망을 이용한 영상 인식</vt:lpstr>
      <vt:lpstr>영상 인식과 컨벌루션 신경망</vt:lpstr>
      <vt:lpstr>영상 인식 신경망의 구조</vt:lpstr>
      <vt:lpstr>컴퓨터 시각 분야 응용의 예</vt:lpstr>
      <vt:lpstr>예제: CIFAR-10 영상 분류하기</vt:lpstr>
      <vt:lpstr>라이브러리와 데이터 세트 포함</vt:lpstr>
      <vt:lpstr>영상 화면 표시</vt:lpstr>
      <vt:lpstr>신경망 모델 구축</vt:lpstr>
      <vt:lpstr>신경망 모델 구축</vt:lpstr>
      <vt:lpstr>실행 결과</vt:lpstr>
      <vt:lpstr>손실값을 그래프로 그린다.</vt:lpstr>
      <vt:lpstr>테스트</vt:lpstr>
      <vt:lpstr>데이터 증대</vt:lpstr>
      <vt:lpstr>라이브러리를 포함시킨다.</vt:lpstr>
      <vt:lpstr>ImageDataGenerator()을 이용하여 영상 변형을 정의한다.</vt:lpstr>
      <vt:lpstr>ImageDataGenerator로부터 제너레이터 객체를 얻는다.</vt:lpstr>
      <vt:lpstr>변형된 영상을 표시한다.</vt:lpstr>
      <vt:lpstr>예제: 강아지와 고양이 구별하기</vt:lpstr>
      <vt:lpstr>데이터 세트</vt:lpstr>
      <vt:lpstr>라이브러리 설치</vt:lpstr>
      <vt:lpstr>이미지 출력</vt:lpstr>
      <vt:lpstr>신경망 모델 생성</vt:lpstr>
      <vt:lpstr>이미지 전처리</vt:lpstr>
      <vt:lpstr>이미지 전처리</vt:lpstr>
      <vt:lpstr>훈련</vt:lpstr>
      <vt:lpstr>실행 결과</vt:lpstr>
      <vt:lpstr>학습 결과 그래프</vt:lpstr>
      <vt:lpstr>가중치 저장과 전이 학습</vt:lpstr>
      <vt:lpstr>가중치 저장과 복원</vt:lpstr>
      <vt:lpstr>예제</vt:lpstr>
      <vt:lpstr>실행결과</vt:lpstr>
      <vt:lpstr>전이학습</vt:lpstr>
      <vt:lpstr>전이 학습</vt:lpstr>
      <vt:lpstr>사전 훈련된 신경망 모델</vt:lpstr>
      <vt:lpstr>사전 훈련된 모델을 내 프로젝트에 맞게 재정의하기</vt:lpstr>
      <vt:lpstr>예제 #1</vt:lpstr>
      <vt:lpstr>예제 #1</vt:lpstr>
      <vt:lpstr>예제 #2:사전 훈련 된 모델을 특징 추출기 전처리기로 사용</vt:lpstr>
      <vt:lpstr>PowerPoint 프레젠테이션</vt:lpstr>
      <vt:lpstr>PowerPoint 프레젠테이션</vt:lpstr>
      <vt:lpstr>PowerPoint 프레젠테이션</vt:lpstr>
      <vt:lpstr>실행 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한석범</cp:lastModifiedBy>
  <cp:revision>1008</cp:revision>
  <dcterms:created xsi:type="dcterms:W3CDTF">2012-03-12T19:09:15Z</dcterms:created>
  <dcterms:modified xsi:type="dcterms:W3CDTF">2023-02-24T04:41:33Z</dcterms:modified>
</cp:coreProperties>
</file>